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notesMasterIdLst>
    <p:notesMasterId r:id="rId3"/>
  </p:notesMasterIdLst>
  <p:sldIdLst>
    <p:sldId id="256" r:id="rId2"/>
  </p:sldIdLst>
  <p:sldSz cx="51206400" cy="31089600"/>
  <p:notesSz cx="7010400" cy="92964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0359" userDrawn="1">
          <p15:clr>
            <a:srgbClr val="A4A3A4"/>
          </p15:clr>
        </p15:guide>
        <p15:guide id="2" pos="11173" userDrawn="1">
          <p15:clr>
            <a:srgbClr val="A4A3A4"/>
          </p15:clr>
        </p15:guide>
        <p15:guide id="3" pos="21012" userDrawn="1">
          <p15:clr>
            <a:srgbClr val="A4A3A4"/>
          </p15:clr>
        </p15:guide>
        <p15:guide id="4" pos="21832" userDrawn="1">
          <p15:clr>
            <a:srgbClr val="A4A3A4"/>
          </p15:clr>
        </p15:guide>
        <p15:guide id="5" orient="horz" pos="13296" userDrawn="1">
          <p15:clr>
            <a:srgbClr val="A4A3A4"/>
          </p15:clr>
        </p15:guide>
        <p15:guide id="6" orient="horz" pos="19295" userDrawn="1">
          <p15:clr>
            <a:srgbClr val="A4A3A4"/>
          </p15:clr>
        </p15:guide>
        <p15:guide id="7" pos="590" userDrawn="1">
          <p15:clr>
            <a:srgbClr val="A4A3A4"/>
          </p15:clr>
        </p15:guide>
        <p15:guide id="8" pos="316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more, Kevin A. (Assoc)" initials="GKA(" lastIdx="1" clrIdx="0">
    <p:extLst>
      <p:ext uri="{19B8F6BF-5375-455C-9EA6-DF929625EA0E}">
        <p15:presenceInfo xmlns:p15="http://schemas.microsoft.com/office/powerpoint/2012/main" userId="S-1-5-21-1908027396-2059629336-315576832-881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9145"/>
    <a:srgbClr val="0B8DFF"/>
    <a:srgbClr val="41719C"/>
    <a:srgbClr val="0101FF"/>
    <a:srgbClr val="474DA1"/>
    <a:srgbClr val="0000FF"/>
    <a:srgbClr val="FFFFFF"/>
    <a:srgbClr val="0942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1" autoAdjust="0"/>
    <p:restoredTop sz="96395" autoAdjust="0"/>
  </p:normalViewPr>
  <p:slideViewPr>
    <p:cSldViewPr snapToGrid="0">
      <p:cViewPr varScale="1">
        <p:scale>
          <a:sx n="25" d="100"/>
          <a:sy n="25" d="100"/>
        </p:scale>
        <p:origin x="1254" y="60"/>
      </p:cViewPr>
      <p:guideLst>
        <p:guide pos="10359"/>
        <p:guide pos="11173"/>
        <p:guide pos="21012"/>
        <p:guide pos="21832"/>
        <p:guide orient="horz" pos="13296"/>
        <p:guide orient="horz" pos="19295"/>
        <p:guide pos="590"/>
        <p:guide pos="316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3564D-C163-41EA-A759-286E31541DE8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62050"/>
            <a:ext cx="51657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ECE42-5F36-4653-BEA9-71D776BCE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43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ECE42-5F36-4653-BEA9-71D776BCE1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3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088045"/>
            <a:ext cx="38404800" cy="10823787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6329239"/>
            <a:ext cx="38404800" cy="7506121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66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9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655233"/>
            <a:ext cx="11041380" cy="263469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655233"/>
            <a:ext cx="32484060" cy="263469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54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416310" y="2910187"/>
            <a:ext cx="50327439" cy="27858099"/>
            <a:chOff x="106826" y="3373646"/>
            <a:chExt cx="43781583" cy="27394169"/>
          </a:xfrm>
        </p:grpSpPr>
        <p:sp>
          <p:nvSpPr>
            <p:cNvPr id="8" name="Rectangle 7"/>
            <p:cNvSpPr/>
            <p:nvPr/>
          </p:nvSpPr>
          <p:spPr>
            <a:xfrm>
              <a:off x="106826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224491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459820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4" y="5"/>
            <a:ext cx="54432817" cy="2633183"/>
            <a:chOff x="0" y="0"/>
            <a:chExt cx="46656703" cy="2633182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43891200" cy="2633182"/>
            </a:xfrm>
            <a:prstGeom prst="rect">
              <a:avLst/>
            </a:prstGeom>
            <a:solidFill>
              <a:srgbClr val="0B8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9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6422" y="122972"/>
              <a:ext cx="41759002" cy="1569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 smtClean="0">
                  <a:solidFill>
                    <a:schemeClr val="bg1"/>
                  </a:solidFill>
                  <a:latin typeface="+mj-lt"/>
                </a:rPr>
                <a:t>Quantum</a:t>
              </a:r>
              <a:r>
                <a:rPr lang="en-US" sz="9600" b="1" baseline="0" dirty="0" smtClean="0">
                  <a:solidFill>
                    <a:schemeClr val="bg1"/>
                  </a:solidFill>
                  <a:latin typeface="+mj-lt"/>
                </a:rPr>
                <a:t> information experiments with 2D arrays of hundreds of trapped ions</a:t>
              </a:r>
              <a:endParaRPr lang="en-US" sz="9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5443" y="1619431"/>
              <a:ext cx="460512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</a:rPr>
                <a:t>Kevin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A. Gilmore, </a:t>
              </a:r>
              <a:r>
                <a:rPr lang="en-US" sz="4000" dirty="0" smtClean="0">
                  <a:solidFill>
                    <a:schemeClr val="bg1"/>
                  </a:solidFill>
                </a:rPr>
                <a:t>Justin </a:t>
              </a:r>
              <a:r>
                <a:rPr lang="en-US" sz="4000" dirty="0">
                  <a:solidFill>
                    <a:schemeClr val="bg1"/>
                  </a:solidFill>
                </a:rPr>
                <a:t>G. Bohnet, </a:t>
              </a:r>
              <a:r>
                <a:rPr lang="en-US" sz="4000" dirty="0" smtClean="0">
                  <a:solidFill>
                    <a:schemeClr val="bg1"/>
                  </a:solidFill>
                </a:rPr>
                <a:t>Brian C. Sawyer, Joseph </a:t>
              </a:r>
              <a:r>
                <a:rPr lang="en-US" sz="4000" dirty="0">
                  <a:solidFill>
                    <a:schemeClr val="bg1"/>
                  </a:solidFill>
                </a:rPr>
                <a:t>W. Britton</a:t>
              </a:r>
              <a:r>
                <a:rPr lang="en-US" sz="4000" dirty="0" smtClean="0">
                  <a:solidFill>
                    <a:schemeClr val="bg1"/>
                  </a:solidFill>
                </a:rPr>
                <a:t>, Michael L. Wall, Martin Gaerttner,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Arghavan Safavi-Naini, </a:t>
              </a:r>
              <a:r>
                <a:rPr lang="en-US" sz="4000" dirty="0" smtClean="0">
                  <a:solidFill>
                    <a:schemeClr val="bg1"/>
                  </a:solidFill>
                </a:rPr>
                <a:t>Michael Foss-Feig, Ana Maria Rey, and </a:t>
              </a:r>
              <a:r>
                <a:rPr lang="en-US" sz="4000" dirty="0">
                  <a:solidFill>
                    <a:schemeClr val="bg1"/>
                  </a:solidFill>
                </a:rPr>
                <a:t>John J. Bollinger  </a:t>
              </a:r>
              <a:r>
                <a:rPr lang="en-US" sz="4000" i="1" dirty="0">
                  <a:solidFill>
                    <a:schemeClr val="bg1"/>
                  </a:solidFill>
                </a:rPr>
                <a:t>NIST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/ JILA</a:t>
              </a:r>
              <a:r>
                <a:rPr lang="en-US" sz="4000" i="1" baseline="0" dirty="0" smtClean="0">
                  <a:solidFill>
                    <a:schemeClr val="bg1"/>
                  </a:solidFill>
                </a:rPr>
                <a:t>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(Boulder</a:t>
              </a:r>
              <a:r>
                <a:rPr lang="en-US" sz="4000" i="1" dirty="0">
                  <a:solidFill>
                    <a:schemeClr val="bg1"/>
                  </a:solidFill>
                </a:rPr>
                <a:t>, CO)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862" y="512445"/>
            <a:ext cx="3318221" cy="102278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46558247" y="1418638"/>
            <a:ext cx="3799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wis721 LtEx BT" panose="020B0505020202020204" pitchFamily="34" charset="0"/>
              </a:rPr>
              <a:t>Ion Storage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25976080" y="2910187"/>
            <a:ext cx="11987784" cy="2785809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39"/>
          </a:p>
        </p:txBody>
      </p:sp>
    </p:spTree>
    <p:extLst>
      <p:ext uri="{BB962C8B-B14F-4D97-AF65-F5344CB8AC3E}">
        <p14:creationId xmlns:p14="http://schemas.microsoft.com/office/powerpoint/2010/main" val="30845336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792" userDrawn="1">
          <p15:clr>
            <a:srgbClr val="FBAE40"/>
          </p15:clr>
        </p15:guide>
        <p15:guide id="2" pos="161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750814"/>
            <a:ext cx="44165520" cy="1293240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0805568"/>
            <a:ext cx="44165520" cy="680084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5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655236"/>
            <a:ext cx="44165520" cy="60092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621272"/>
            <a:ext cx="21662705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1356340"/>
            <a:ext cx="21662705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621272"/>
            <a:ext cx="21769390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1356340"/>
            <a:ext cx="21769390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5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476329"/>
            <a:ext cx="25923240" cy="22093767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8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476329"/>
            <a:ext cx="25923240" cy="22093767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8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655236"/>
            <a:ext cx="44165520" cy="6009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276166"/>
            <a:ext cx="44165520" cy="1972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8815456"/>
            <a:ext cx="1728216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5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2.bin"/><Relationship Id="rId39" Type="http://schemas.openxmlformats.org/officeDocument/2006/relationships/image" Target="../media/image20.png"/><Relationship Id="rId21" Type="http://schemas.openxmlformats.org/officeDocument/2006/relationships/image" Target="../media/image18.png"/><Relationship Id="rId34" Type="http://schemas.openxmlformats.org/officeDocument/2006/relationships/image" Target="../media/image14.png"/><Relationship Id="rId42" Type="http://schemas.openxmlformats.org/officeDocument/2006/relationships/image" Target="../media/image23.png"/><Relationship Id="rId47" Type="http://schemas.openxmlformats.org/officeDocument/2006/relationships/image" Target="../media/image28.png"/><Relationship Id="rId50" Type="http://schemas.openxmlformats.org/officeDocument/2006/relationships/image" Target="../media/image29.emf"/><Relationship Id="rId55" Type="http://schemas.openxmlformats.org/officeDocument/2006/relationships/image" Target="../media/image34.emf"/><Relationship Id="rId63" Type="http://schemas.openxmlformats.org/officeDocument/2006/relationships/image" Target="../media/image42.emf"/><Relationship Id="rId68" Type="http://schemas.openxmlformats.org/officeDocument/2006/relationships/image" Target="../media/image47.png"/><Relationship Id="rId76" Type="http://schemas.openxmlformats.org/officeDocument/2006/relationships/image" Target="../media/image55.png"/><Relationship Id="rId7" Type="http://schemas.openxmlformats.org/officeDocument/2006/relationships/image" Target="../media/image8.png"/><Relationship Id="rId71" Type="http://schemas.openxmlformats.org/officeDocument/2006/relationships/image" Target="../media/image49.png"/><Relationship Id="rId2" Type="http://schemas.openxmlformats.org/officeDocument/2006/relationships/slideLayout" Target="../slideLayouts/slideLayout12.xml"/><Relationship Id="rId29" Type="http://schemas.openxmlformats.org/officeDocument/2006/relationships/image" Target="../media/image3.wmf"/><Relationship Id="rId11" Type="http://schemas.openxmlformats.org/officeDocument/2006/relationships/image" Target="../media/image12.png"/><Relationship Id="rId24" Type="http://schemas.openxmlformats.org/officeDocument/2006/relationships/oleObject" Target="../embeddings/oleObject1.bin"/><Relationship Id="rId32" Type="http://schemas.openxmlformats.org/officeDocument/2006/relationships/oleObject" Target="../embeddings/oleObject3.bin"/><Relationship Id="rId37" Type="http://schemas.openxmlformats.org/officeDocument/2006/relationships/image" Target="../media/image17.png"/><Relationship Id="rId40" Type="http://schemas.openxmlformats.org/officeDocument/2006/relationships/image" Target="../media/image21.png"/><Relationship Id="rId45" Type="http://schemas.openxmlformats.org/officeDocument/2006/relationships/image" Target="../media/image26.png"/><Relationship Id="rId53" Type="http://schemas.openxmlformats.org/officeDocument/2006/relationships/image" Target="../media/image32.emf"/><Relationship Id="rId58" Type="http://schemas.openxmlformats.org/officeDocument/2006/relationships/image" Target="../media/image37.emf"/><Relationship Id="rId66" Type="http://schemas.openxmlformats.org/officeDocument/2006/relationships/image" Target="../media/image45.png"/><Relationship Id="rId74" Type="http://schemas.openxmlformats.org/officeDocument/2006/relationships/image" Target="../media/image53.PNG"/><Relationship Id="rId79" Type="http://schemas.openxmlformats.org/officeDocument/2006/relationships/image" Target="../media/image56.png"/><Relationship Id="rId5" Type="http://schemas.openxmlformats.org/officeDocument/2006/relationships/image" Target="../media/image6.png"/><Relationship Id="rId23" Type="http://schemas.openxmlformats.org/officeDocument/2006/relationships/image" Target="../media/image2.wmf"/><Relationship Id="rId28" Type="http://schemas.openxmlformats.org/officeDocument/2006/relationships/oleObject" Target="../embeddings/oleObject2.bin"/><Relationship Id="rId15" Type="http://schemas.openxmlformats.org/officeDocument/2006/relationships/image" Target="../media/image120.png"/><Relationship Id="rId36" Type="http://schemas.openxmlformats.org/officeDocument/2006/relationships/image" Target="../media/image16.png"/><Relationship Id="rId49" Type="http://schemas.openxmlformats.org/officeDocument/2006/relationships/image" Target="../media/image28.emf"/><Relationship Id="rId57" Type="http://schemas.openxmlformats.org/officeDocument/2006/relationships/image" Target="../media/image36.emf"/><Relationship Id="rId61" Type="http://schemas.openxmlformats.org/officeDocument/2006/relationships/image" Target="../media/image40.emf"/><Relationship Id="rId82" Type="http://schemas.openxmlformats.org/officeDocument/2006/relationships/image" Target="../media/image60.png"/><Relationship Id="rId10" Type="http://schemas.openxmlformats.org/officeDocument/2006/relationships/image" Target="../media/image11.png"/><Relationship Id="rId31" Type="http://schemas.openxmlformats.org/officeDocument/2006/relationships/image" Target="../media/image4.wmf"/><Relationship Id="rId44" Type="http://schemas.openxmlformats.org/officeDocument/2006/relationships/image" Target="../media/image25.png"/><Relationship Id="rId52" Type="http://schemas.openxmlformats.org/officeDocument/2006/relationships/image" Target="../media/image31.emf"/><Relationship Id="rId60" Type="http://schemas.openxmlformats.org/officeDocument/2006/relationships/image" Target="../media/image39.emf"/><Relationship Id="rId65" Type="http://schemas.openxmlformats.org/officeDocument/2006/relationships/image" Target="../media/image44.png"/><Relationship Id="rId73" Type="http://schemas.openxmlformats.org/officeDocument/2006/relationships/image" Target="../media/image52.png"/><Relationship Id="rId78" Type="http://schemas.openxmlformats.org/officeDocument/2006/relationships/image" Target="../media/image59.png"/><Relationship Id="rId81" Type="http://schemas.openxmlformats.org/officeDocument/2006/relationships/image" Target="../media/image58.tiff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22" Type="http://schemas.openxmlformats.org/officeDocument/2006/relationships/oleObject" Target="../embeddings/oleObject1.bin"/><Relationship Id="rId27" Type="http://schemas.openxmlformats.org/officeDocument/2006/relationships/image" Target="../media/image3.wmf"/><Relationship Id="rId30" Type="http://schemas.openxmlformats.org/officeDocument/2006/relationships/oleObject" Target="../embeddings/oleObject3.bin"/><Relationship Id="rId14" Type="http://schemas.openxmlformats.org/officeDocument/2006/relationships/image" Target="../media/image110.png"/><Relationship Id="rId35" Type="http://schemas.openxmlformats.org/officeDocument/2006/relationships/image" Target="../media/image15.png"/><Relationship Id="rId43" Type="http://schemas.openxmlformats.org/officeDocument/2006/relationships/image" Target="../media/image24.png"/><Relationship Id="rId48" Type="http://schemas.openxmlformats.org/officeDocument/2006/relationships/image" Target="../media/image27.emf"/><Relationship Id="rId56" Type="http://schemas.openxmlformats.org/officeDocument/2006/relationships/image" Target="../media/image35.emf"/><Relationship Id="rId64" Type="http://schemas.openxmlformats.org/officeDocument/2006/relationships/image" Target="../media/image43.emf"/><Relationship Id="rId69" Type="http://schemas.openxmlformats.org/officeDocument/2006/relationships/image" Target="../media/image51.png"/><Relationship Id="rId8" Type="http://schemas.openxmlformats.org/officeDocument/2006/relationships/image" Target="../media/image9.png"/><Relationship Id="rId51" Type="http://schemas.openxmlformats.org/officeDocument/2006/relationships/image" Target="../media/image30.emf"/><Relationship Id="rId72" Type="http://schemas.openxmlformats.org/officeDocument/2006/relationships/image" Target="../media/image50.png"/><Relationship Id="rId80" Type="http://schemas.openxmlformats.org/officeDocument/2006/relationships/image" Target="../media/image57.tiff"/><Relationship Id="rId3" Type="http://schemas.openxmlformats.org/officeDocument/2006/relationships/notesSlide" Target="../notesSlides/notesSlide1.xml"/><Relationship Id="rId12" Type="http://schemas.openxmlformats.org/officeDocument/2006/relationships/image" Target="../media/image13.png"/><Relationship Id="rId25" Type="http://schemas.openxmlformats.org/officeDocument/2006/relationships/image" Target="../media/image2.wmf"/><Relationship Id="rId33" Type="http://schemas.openxmlformats.org/officeDocument/2006/relationships/image" Target="../media/image4.wmf"/><Relationship Id="rId38" Type="http://schemas.openxmlformats.org/officeDocument/2006/relationships/image" Target="../media/image19.png"/><Relationship Id="rId46" Type="http://schemas.openxmlformats.org/officeDocument/2006/relationships/image" Target="../media/image27.png"/><Relationship Id="rId59" Type="http://schemas.openxmlformats.org/officeDocument/2006/relationships/image" Target="../media/image38.emf"/><Relationship Id="rId67" Type="http://schemas.openxmlformats.org/officeDocument/2006/relationships/image" Target="../media/image46.png"/><Relationship Id="rId41" Type="http://schemas.openxmlformats.org/officeDocument/2006/relationships/image" Target="../media/image22.png"/><Relationship Id="rId54" Type="http://schemas.openxmlformats.org/officeDocument/2006/relationships/image" Target="../media/image33.emf"/><Relationship Id="rId62" Type="http://schemas.openxmlformats.org/officeDocument/2006/relationships/image" Target="../media/image41.emf"/><Relationship Id="rId70" Type="http://schemas.openxmlformats.org/officeDocument/2006/relationships/image" Target="../media/image48.PNG"/><Relationship Id="rId75" Type="http://schemas.openxmlformats.org/officeDocument/2006/relationships/image" Target="../media/image54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5439" y="6938711"/>
            <a:ext cx="9184923" cy="7181627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574008" y="2838718"/>
            <a:ext cx="11651912" cy="4950186"/>
            <a:chOff x="387901" y="2844736"/>
            <a:chExt cx="11651912" cy="19687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4" name="TextBox 343"/>
                <p:cNvSpPr txBox="1"/>
                <p:nvPr/>
              </p:nvSpPr>
              <p:spPr>
                <a:xfrm>
                  <a:off x="387901" y="3164312"/>
                  <a:ext cx="11651912" cy="1649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Quantum simulation aims to study quantum many-body phenomena in regimes inaccessible to classical computations. Of particular interest are simulations of the transverse-field Ising spin model, which could illuminate complex phenomena in quantum magnetism. For arbitrary spin-spin interactions </a:t>
                  </a:r>
                  <a14:m>
                    <m:oMath xmlns:m="http://schemas.openxmlformats.org/officeDocument/2006/math"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~30</m:t>
                      </m:r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 is computationally intractable. In our apparatus we generate variable-range, spin-spin interactions for </a:t>
                  </a:r>
                  <a14:m>
                    <m:oMath xmlns:m="http://schemas.openxmlformats.org/officeDocument/2006/math">
                      <m:r>
                        <a:rPr lang="en-US" sz="2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2&lt;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&lt;500</m:t>
                      </m:r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spins. The spins are </a:t>
                  </a:r>
                  <a:r>
                    <a:rPr lang="en-US" sz="2400" baseline="300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9</a:t>
                  </a:r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Be</a:t>
                  </a:r>
                  <a:r>
                    <a:rPr lang="en-US" sz="2400" baseline="300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+</a:t>
                  </a:r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ions confined to a two-dimensional triangular lattice in a Penning trap. </a:t>
                  </a:r>
                  <a:endParaRPr lang="en-US" sz="2400" dirty="0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 smtClean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However</a:t>
                  </a:r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, for a simulator of quantum magnetism to be trusted, quantum correlations generated by the Ising interaction must be observed and understood. For large, trapped-ion simulators, this benchmarking requires a detailed accounting of many-body physics in an open quantum system.</a:t>
                  </a:r>
                </a:p>
              </p:txBody>
            </p:sp>
          </mc:Choice>
          <mc:Fallback xmlns="">
            <p:sp>
              <p:nvSpPr>
                <p:cNvPr id="344" name="TextBox 3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01" y="3164312"/>
                  <a:ext cx="11651912" cy="1649166"/>
                </a:xfrm>
                <a:prstGeom prst="rect">
                  <a:avLst/>
                </a:prstGeom>
                <a:blipFill>
                  <a:blip r:embed="rId5"/>
                  <a:stretch>
                    <a:fillRect l="-785" t="-1028" r="-785" b="-1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8" name="TextBox 347"/>
            <p:cNvSpPr txBox="1"/>
            <p:nvPr/>
          </p:nvSpPr>
          <p:spPr>
            <a:xfrm>
              <a:off x="448554" y="2844736"/>
              <a:ext cx="3023264" cy="330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Motivation</a:t>
              </a:r>
            </a:p>
          </p:txBody>
        </p:sp>
      </p:grpSp>
      <p:sp>
        <p:nvSpPr>
          <p:cNvPr id="425" name="TextBox 424"/>
          <p:cNvSpPr txBox="1"/>
          <p:nvPr/>
        </p:nvSpPr>
        <p:spPr>
          <a:xfrm>
            <a:off x="32096506" y="29379267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38777309" y="3007963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91625" y="15766695"/>
            <a:ext cx="11475301" cy="6355986"/>
            <a:chOff x="541448" y="15857845"/>
            <a:chExt cx="11475301" cy="6355986"/>
          </a:xfrm>
        </p:grpSpPr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448" y="16931979"/>
              <a:ext cx="4569589" cy="52818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TextBox 415"/>
                <p:cNvSpPr txBox="1"/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High field qubit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–  </a:t>
                  </a:r>
                  <a:r>
                    <a:rPr lang="en-US" sz="1800" dirty="0"/>
                    <a:t>Our qubit is the </a:t>
                  </a:r>
                  <a:r>
                    <a:rPr lang="en-US" sz="1800" baseline="30000" dirty="0"/>
                    <a:t>9</a:t>
                  </a:r>
                  <a:r>
                    <a:rPr lang="en-US" sz="1800" dirty="0"/>
                    <a:t>Be</a:t>
                  </a:r>
                  <a:r>
                    <a:rPr lang="en-US" sz="1800" baseline="30000" dirty="0"/>
                    <a:t>+</a:t>
                  </a:r>
                  <a:r>
                    <a:rPr lang="en-US" sz="1800" dirty="0"/>
                    <a:t> valence</a:t>
                  </a:r>
                  <a:r>
                    <a:rPr lang="en-US" sz="18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sz="1800" dirty="0"/>
                    <a:t>electron spin. In a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4.46 T magnetic field</a:t>
                  </a:r>
                  <a:r>
                    <a:rPr lang="en-US" sz="1800" dirty="0"/>
                    <a:t> the qubit splitting is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124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GHz. Global single qubit rotations are obtained from a 124 GHz microwave source at a Rabi rate of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×40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kHz.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prstClr val="black"/>
                      </a:solidFill>
                    </a:rPr>
                    <a:t>Near-resonant </a:t>
                  </a:r>
                  <a:r>
                    <a:rPr lang="en-US" sz="1800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cooling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800" dirty="0" smtClean="0"/>
                    <a:t>laser </a:t>
                  </a:r>
                  <a:r>
                    <a:rPr lang="en-US" sz="1800" dirty="0"/>
                    <a:t>beams at 313 nm prepare an ion crystal at the Doppler limit (</a:t>
                  </a:r>
                  <a14:m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0.5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mK) and permit qubit state discrimination by resonance fluorescence. 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prstClr val="black"/>
                      </a:solidFill>
                    </a:rPr>
                    <a:t>Far-detuned laser beams generate a</a:t>
                  </a:r>
                  <a:r>
                    <a:rPr lang="en-US" sz="18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sz="18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spin-dependent optical dipole force (ODF)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that gives rise to a deterministic spin-spin interaction.  </a:t>
                  </a:r>
                </a:p>
              </p:txBody>
            </p:sp>
          </mc:Choice>
          <mc:Fallback xmlns="">
            <p:sp>
              <p:nvSpPr>
                <p:cNvPr id="416" name="TextBox 4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blipFill>
                  <a:blip r:embed="rId7"/>
                  <a:stretch>
                    <a:fillRect l="-860" t="-1336" r="-765" b="-26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9" name="TextBox 418"/>
            <p:cNvSpPr txBox="1"/>
            <p:nvPr/>
          </p:nvSpPr>
          <p:spPr>
            <a:xfrm>
              <a:off x="556864" y="15857845"/>
              <a:ext cx="46165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baseline="30000" dirty="0"/>
                <a:t>9</a:t>
              </a:r>
              <a:r>
                <a:rPr lang="en-US" sz="4800" b="1" dirty="0"/>
                <a:t>Be</a:t>
              </a:r>
              <a:r>
                <a:rPr lang="en-US" sz="4800" b="1" baseline="30000" dirty="0"/>
                <a:t>+ </a:t>
              </a:r>
              <a:r>
                <a:rPr lang="en-US" sz="4800" b="1" dirty="0"/>
                <a:t>qubit system</a:t>
              </a:r>
              <a:endParaRPr lang="en-US" sz="4800" b="1" baseline="300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135288" y="18990814"/>
              <a:ext cx="1752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Coherence </a:t>
              </a:r>
              <a:r>
                <a:rPr lang="en-US" sz="1800" dirty="0" smtClean="0"/>
                <a:t>time</a:t>
              </a:r>
              <a:endParaRPr lang="en-US" sz="1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4952" y="7836623"/>
            <a:ext cx="11524121" cy="7441661"/>
            <a:chOff x="448553" y="8742604"/>
            <a:chExt cx="11524121" cy="7441661"/>
          </a:xfrm>
        </p:grpSpPr>
        <p:sp>
          <p:nvSpPr>
            <p:cNvPr id="413" name="TextBox 412"/>
            <p:cNvSpPr txBox="1"/>
            <p:nvPr/>
          </p:nvSpPr>
          <p:spPr>
            <a:xfrm>
              <a:off x="448553" y="8742604"/>
              <a:ext cx="54638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Experimental Details</a:t>
              </a:r>
            </a:p>
          </p:txBody>
        </p:sp>
        <p:sp>
          <p:nvSpPr>
            <p:cNvPr id="469" name="TextBox 468"/>
            <p:cNvSpPr txBox="1"/>
            <p:nvPr/>
          </p:nvSpPr>
          <p:spPr>
            <a:xfrm>
              <a:off x="7699837" y="9188082"/>
              <a:ext cx="25342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Lab frame CCD images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Key parameters:</a:t>
                  </a:r>
                </a:p>
                <a:p>
                  <a:r>
                    <a:rPr lang="en-US" sz="2000" dirty="0"/>
                    <a:t>Magnetic field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=4.46</m:t>
                      </m:r>
                    </m:oMath>
                  </a14:m>
                  <a:r>
                    <a:rPr lang="en-US" sz="2000" i="1" dirty="0">
                      <a:latin typeface="Cambria Math" panose="02040503050406030204" pitchFamily="18" charset="0"/>
                    </a:rPr>
                    <a:t> T</a:t>
                  </a:r>
                </a:p>
                <a:p>
                  <a:r>
                    <a:rPr lang="en-US" sz="2000" dirty="0"/>
                    <a:t>Axial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a14:m>
                  <a:r>
                    <a:rPr lang="en-US" sz="2000" dirty="0"/>
                    <a:t> MHz</a:t>
                  </a:r>
                </a:p>
                <a:p>
                  <a:r>
                    <a:rPr lang="en-US" sz="2000" dirty="0"/>
                    <a:t>Rotation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</m:oMath>
                  </a14:m>
                  <a:r>
                    <a:rPr lang="en-US" sz="2000" dirty="0" smtClean="0"/>
                    <a:t>180 </a:t>
                  </a:r>
                  <a:r>
                    <a:rPr lang="en-US" sz="2000" dirty="0"/>
                    <a:t>kHz  (single plane)</a:t>
                  </a:r>
                </a:p>
                <a:p>
                  <a:r>
                    <a:rPr lang="en-US" sz="2000" dirty="0"/>
                    <a:t>Magnetron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×161</m:t>
                      </m:r>
                    </m:oMath>
                  </a14:m>
                  <a:r>
                    <a:rPr lang="en-US" sz="2000" dirty="0"/>
                    <a:t> kHz</a:t>
                  </a:r>
                </a:p>
                <a:p>
                  <a:r>
                    <a:rPr lang="en-US" sz="2000" dirty="0"/>
                    <a:t>Cyclotron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×7.6</m:t>
                      </m:r>
                    </m:oMath>
                  </a14:m>
                  <a:r>
                    <a:rPr lang="en-US" sz="2000" dirty="0"/>
                    <a:t> MHz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blipFill>
                  <a:blip r:embed="rId8"/>
                  <a:stretch>
                    <a:fillRect l="-1047" t="-1250" r="-233" b="-437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1" name="Group 450"/>
            <p:cNvGrpSpPr/>
            <p:nvPr/>
          </p:nvGrpSpPr>
          <p:grpSpPr>
            <a:xfrm>
              <a:off x="7473048" y="9663122"/>
              <a:ext cx="3173316" cy="1254211"/>
              <a:chOff x="7626234" y="9663406"/>
              <a:chExt cx="3502211" cy="1254211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9"/>
              <a:srcRect l="17650" t="42149" r="8664" b="39548"/>
              <a:stretch/>
            </p:blipFill>
            <p:spPr>
              <a:xfrm>
                <a:off x="7626234" y="9663406"/>
                <a:ext cx="3502211" cy="86868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6" name="TextBox 145"/>
              <p:cNvSpPr txBox="1"/>
              <p:nvPr/>
            </p:nvSpPr>
            <p:spPr>
              <a:xfrm>
                <a:off x="8669971" y="10579063"/>
                <a:ext cx="14147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Side view</a:t>
                </a:r>
              </a:p>
            </p:txBody>
          </p:sp>
        </p:grpSp>
        <p:grpSp>
          <p:nvGrpSpPr>
            <p:cNvPr id="450" name="Group 449"/>
            <p:cNvGrpSpPr/>
            <p:nvPr/>
          </p:nvGrpSpPr>
          <p:grpSpPr>
            <a:xfrm>
              <a:off x="6305155" y="11073548"/>
              <a:ext cx="2476736" cy="2908427"/>
              <a:chOff x="6229459" y="11420962"/>
              <a:chExt cx="2795472" cy="328271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10"/>
              <a:srcRect l="32735" t="26812" r="14683" b="19475"/>
              <a:stretch/>
            </p:blipFill>
            <p:spPr>
              <a:xfrm>
                <a:off x="6229459" y="11420962"/>
                <a:ext cx="2795472" cy="277230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7" name="TextBox 146"/>
              <p:cNvSpPr txBox="1"/>
              <p:nvPr/>
            </p:nvSpPr>
            <p:spPr>
              <a:xfrm>
                <a:off x="6939953" y="14321556"/>
                <a:ext cx="1890343" cy="382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Bottom view</a:t>
                </a:r>
              </a:p>
            </p:txBody>
          </p:sp>
        </p:grpSp>
        <p:grpSp>
          <p:nvGrpSpPr>
            <p:cNvPr id="452" name="Group 451"/>
            <p:cNvGrpSpPr/>
            <p:nvPr/>
          </p:nvGrpSpPr>
          <p:grpSpPr>
            <a:xfrm>
              <a:off x="9115363" y="11195101"/>
              <a:ext cx="2857311" cy="2966522"/>
              <a:chOff x="8755244" y="11279935"/>
              <a:chExt cx="3085523" cy="3203456"/>
            </a:xfrm>
          </p:grpSpPr>
          <p:sp>
            <p:nvSpPr>
              <p:cNvPr id="470" name="TextBox 469"/>
              <p:cNvSpPr txBox="1"/>
              <p:nvPr/>
            </p:nvSpPr>
            <p:spPr>
              <a:xfrm>
                <a:off x="8755244" y="13851910"/>
                <a:ext cx="3085523" cy="631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Rotating frame from timed single photon counts</a:t>
                </a:r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 rotWithShape="1">
              <a:blip r:embed="rId11"/>
              <a:srcRect l="12456" t="22122" r="10647" b="14076"/>
              <a:stretch/>
            </p:blipFill>
            <p:spPr>
              <a:xfrm>
                <a:off x="9000167" y="11279935"/>
                <a:ext cx="2494762" cy="2494762"/>
              </a:xfrm>
              <a:prstGeom prst="rect">
                <a:avLst/>
              </a:prstGeom>
              <a:ln w="12700" cap="sq">
                <a:solidFill>
                  <a:schemeClr val="tx2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grpSp>
          <p:nvGrpSpPr>
            <p:cNvPr id="221" name="Group 220"/>
            <p:cNvGrpSpPr/>
            <p:nvPr/>
          </p:nvGrpSpPr>
          <p:grpSpPr>
            <a:xfrm>
              <a:off x="6406091" y="13071610"/>
              <a:ext cx="645845" cy="352028"/>
              <a:chOff x="20919917" y="24822365"/>
              <a:chExt cx="1015554" cy="491867"/>
            </a:xfrm>
          </p:grpSpPr>
          <p:cxnSp>
            <p:nvCxnSpPr>
              <p:cNvPr id="222" name="Straight Connector 221"/>
              <p:cNvCxnSpPr/>
              <p:nvPr/>
            </p:nvCxnSpPr>
            <p:spPr>
              <a:xfrm>
                <a:off x="21103287" y="25314232"/>
                <a:ext cx="614416" cy="0"/>
              </a:xfrm>
              <a:prstGeom prst="line">
                <a:avLst/>
              </a:prstGeom>
              <a:ln w="88900" cmpd="sng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TextBox 222"/>
                  <p:cNvSpPr txBox="1"/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100 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3" name="TextBox 2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7547" r="-1887"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4" name="Group 223"/>
            <p:cNvGrpSpPr/>
            <p:nvPr/>
          </p:nvGrpSpPr>
          <p:grpSpPr>
            <a:xfrm>
              <a:off x="9406326" y="13062398"/>
              <a:ext cx="726831" cy="352028"/>
              <a:chOff x="20919917" y="23917370"/>
              <a:chExt cx="1015554" cy="491867"/>
            </a:xfrm>
          </p:grpSpPr>
          <p:cxnSp>
            <p:nvCxnSpPr>
              <p:cNvPr id="225" name="Straight Connector 224"/>
              <p:cNvCxnSpPr/>
              <p:nvPr/>
            </p:nvCxnSpPr>
            <p:spPr>
              <a:xfrm flipV="1">
                <a:off x="21103287" y="24404172"/>
                <a:ext cx="594465" cy="5065"/>
              </a:xfrm>
              <a:prstGeom prst="line">
                <a:avLst/>
              </a:prstGeom>
              <a:ln w="88900" cmpd="sng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TextBox 225"/>
                  <p:cNvSpPr txBox="1"/>
                  <p:nvPr/>
                </p:nvSpPr>
                <p:spPr>
                  <a:xfrm>
                    <a:off x="20919917" y="23917370"/>
                    <a:ext cx="1015554" cy="4730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50 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6000" dirty="0"/>
                  </a:p>
                </p:txBody>
              </p:sp>
            </mc:Choice>
            <mc:Fallback xmlns="">
              <p:sp>
                <p:nvSpPr>
                  <p:cNvPr id="226" name="TextBox 2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3917370"/>
                    <a:ext cx="1015554" cy="47304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6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4" name="Group 23"/>
          <p:cNvGrpSpPr/>
          <p:nvPr/>
        </p:nvGrpSpPr>
        <p:grpSpPr>
          <a:xfrm>
            <a:off x="13182764" y="14935698"/>
            <a:ext cx="11955549" cy="7664051"/>
            <a:chOff x="-11687755" y="17878021"/>
            <a:chExt cx="11955549" cy="7664051"/>
          </a:xfrm>
        </p:grpSpPr>
        <p:sp>
          <p:nvSpPr>
            <p:cNvPr id="382" name="TextBox 381"/>
            <p:cNvSpPr txBox="1"/>
            <p:nvPr/>
          </p:nvSpPr>
          <p:spPr>
            <a:xfrm>
              <a:off x="-11390876" y="18702814"/>
              <a:ext cx="1134539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Two far-detuned laser beams produce a spin-dependent optical dipole force (ODF) at the ions that give rise to a spin-spin interaction. Combined with a transverse magnetic field, we can realize non-trivial quantum magnetic interactions. </a:t>
              </a:r>
            </a:p>
            <a:p>
              <a:endParaRPr lang="en-US" sz="2400" dirty="0"/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-11473656" y="21055886"/>
              <a:ext cx="5607802" cy="925536"/>
              <a:chOff x="5892783" y="9987764"/>
              <a:chExt cx="5607802" cy="928669"/>
            </a:xfrm>
          </p:grpSpPr>
          <p:sp>
            <p:nvSpPr>
              <p:cNvPr id="389" name="TextBox 388"/>
              <p:cNvSpPr txBox="1"/>
              <p:nvPr/>
            </p:nvSpPr>
            <p:spPr>
              <a:xfrm>
                <a:off x="5892783" y="9987764"/>
                <a:ext cx="2639148" cy="926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/>
                  <a:t>Engineered Ising interaction from</a:t>
                </a:r>
              </a:p>
              <a:p>
                <a:pPr algn="ctr"/>
                <a:r>
                  <a:rPr lang="en-US" sz="1800" dirty="0"/>
                  <a:t>spin-dependent </a:t>
                </a:r>
                <a:r>
                  <a:rPr lang="en-US" sz="1800" dirty="0" err="1"/>
                  <a:t>ODF</a:t>
                </a:r>
                <a:endParaRPr lang="en-US" sz="1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90" name="Object 38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01213134"/>
                      </p:ext>
                    </p:extLst>
                  </p:nvPr>
                </p:nvGraphicFramePr>
                <p:xfrm>
                  <a:off x="9014990" y="10071329"/>
                  <a:ext cx="2485595" cy="84510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306" name="Equation" r:id="rId22" imgW="1269720" imgH="431640" progId="Equation.3">
                          <p:embed/>
                        </p:oleObj>
                      </mc:Choice>
                      <mc:Fallback>
                        <p:oleObj name="Equation" r:id="rId22" imgW="1269720" imgH="43164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014990" y="10071329"/>
                                <a:ext cx="2485595" cy="845104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390" name="Object 38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01213134"/>
                      </p:ext>
                    </p:extLst>
                  </p:nvPr>
                </p:nvGraphicFramePr>
                <p:xfrm>
                  <a:off x="9014990" y="10071329"/>
                  <a:ext cx="2485595" cy="84510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198" name="Equation" r:id="rId24" imgW="1269720" imgH="431640" progId="Equation.3">
                          <p:embed/>
                        </p:oleObj>
                      </mc:Choice>
                      <mc:Fallback>
                        <p:oleObj name="Equation" r:id="rId24" imgW="1269720" imgH="43164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014990" y="10071329"/>
                                <a:ext cx="2485595" cy="845104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391" name="Right Arrow 390"/>
              <p:cNvSpPr/>
              <p:nvPr/>
            </p:nvSpPr>
            <p:spPr>
              <a:xfrm>
                <a:off x="8361504" y="10330574"/>
                <a:ext cx="417559" cy="304800"/>
              </a:xfrm>
              <a:prstGeom prst="right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60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-11097230" y="20111101"/>
              <a:ext cx="4759502" cy="750383"/>
              <a:chOff x="7748672" y="11695684"/>
              <a:chExt cx="4759502" cy="750383"/>
            </a:xfrm>
          </p:grpSpPr>
          <p:sp>
            <p:nvSpPr>
              <p:cNvPr id="385" name="TextBox 384"/>
              <p:cNvSpPr txBox="1"/>
              <p:nvPr/>
            </p:nvSpPr>
            <p:spPr>
              <a:xfrm>
                <a:off x="7748672" y="11695684"/>
                <a:ext cx="23225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prstClr val="black"/>
                    </a:solidFill>
                  </a:rPr>
                  <a:t>transverse B-field from</a:t>
                </a:r>
              </a:p>
              <a:p>
                <a:pPr algn="ctr"/>
                <a:r>
                  <a:rPr lang="en-US" sz="1800" dirty="0">
                    <a:solidFill>
                      <a:prstClr val="black"/>
                    </a:solidFill>
                  </a:rPr>
                  <a:t>124 GHz microwaves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86" name="Object 385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341959535"/>
                      </p:ext>
                    </p:extLst>
                  </p:nvPr>
                </p:nvGraphicFramePr>
                <p:xfrm>
                  <a:off x="10699642" y="11777158"/>
                  <a:ext cx="1808532" cy="668909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307" name="Equation" r:id="rId26" imgW="927000" imgH="342720" progId="Equation.3">
                          <p:embed/>
                        </p:oleObj>
                      </mc:Choice>
                      <mc:Fallback>
                        <p:oleObj name="Equation" r:id="rId26" imgW="927000" imgH="34272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7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0699642" y="11777158"/>
                                <a:ext cx="1808532" cy="66890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386" name="Object 385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341959535"/>
                      </p:ext>
                    </p:extLst>
                  </p:nvPr>
                </p:nvGraphicFramePr>
                <p:xfrm>
                  <a:off x="10699642" y="11777158"/>
                  <a:ext cx="1808532" cy="668909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199" name="Equation" r:id="rId28" imgW="927000" imgH="342720" progId="Equation.3">
                          <p:embed/>
                        </p:oleObj>
                      </mc:Choice>
                      <mc:Fallback>
                        <p:oleObj name="Equation" r:id="rId28" imgW="927000" imgH="34272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0699642" y="11777158"/>
                                <a:ext cx="1808532" cy="66890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387" name="Right Arrow 386"/>
              <p:cNvSpPr/>
              <p:nvPr/>
            </p:nvSpPr>
            <p:spPr>
              <a:xfrm>
                <a:off x="10034551" y="11860843"/>
                <a:ext cx="417559" cy="307237"/>
              </a:xfrm>
              <a:prstGeom prst="right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60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20" name="TextBox 419"/>
            <p:cNvSpPr txBox="1"/>
            <p:nvPr/>
          </p:nvSpPr>
          <p:spPr>
            <a:xfrm>
              <a:off x="-11495016" y="17878021"/>
              <a:ext cx="111869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Ising interaction with spin-dependent force</a:t>
              </a:r>
              <a:endParaRPr lang="en-US" sz="4800" b="1" baseline="30000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-5721852" y="20059581"/>
              <a:ext cx="59896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Coupling to different axial modes allows for a tunable interaction range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5" name="Object 15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88514579"/>
                    </p:ext>
                  </p:extLst>
                </p:nvPr>
              </p:nvGraphicFramePr>
              <p:xfrm>
                <a:off x="-2406546" y="20421962"/>
                <a:ext cx="2303463" cy="4953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308" name="Equation" r:id="rId30" imgW="1180800" imgH="253800" progId="Equation.3">
                        <p:embed/>
                      </p:oleObj>
                    </mc:Choice>
                    <mc:Fallback>
                      <p:oleObj name="Equation" r:id="rId30" imgW="1180800" imgH="2538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3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-2406546" y="20421962"/>
                              <a:ext cx="2303463" cy="495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55" name="Object 15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88514579"/>
                    </p:ext>
                  </p:extLst>
                </p:nvPr>
              </p:nvGraphicFramePr>
              <p:xfrm>
                <a:off x="-2406546" y="20421962"/>
                <a:ext cx="2303463" cy="4953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200" name="Equation" r:id="rId32" imgW="1180800" imgH="253800" progId="Equation.3">
                        <p:embed/>
                      </p:oleObj>
                    </mc:Choice>
                    <mc:Fallback>
                      <p:oleObj name="Equation" r:id="rId32" imgW="1180800" imgH="2538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3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-2406546" y="20421962"/>
                              <a:ext cx="2303463" cy="495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grpSp>
          <p:nvGrpSpPr>
            <p:cNvPr id="4" name="Group 3"/>
            <p:cNvGrpSpPr/>
            <p:nvPr/>
          </p:nvGrpSpPr>
          <p:grpSpPr>
            <a:xfrm>
              <a:off x="-11687755" y="23108551"/>
              <a:ext cx="6084057" cy="1891349"/>
              <a:chOff x="508626" y="27867531"/>
              <a:chExt cx="6084057" cy="1612050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1230143" y="27867531"/>
                <a:ext cx="5362540" cy="1612050"/>
                <a:chOff x="974345" y="27128376"/>
                <a:chExt cx="5362540" cy="1612050"/>
              </a:xfrm>
            </p:grpSpPr>
            <p:sp>
              <p:nvSpPr>
                <p:cNvPr id="52" name="Right Arrow 51"/>
                <p:cNvSpPr/>
                <p:nvPr/>
              </p:nvSpPr>
              <p:spPr>
                <a:xfrm rot="1364830">
                  <a:off x="974345" y="27166104"/>
                  <a:ext cx="5267492" cy="157432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Right Arrow 182"/>
                <p:cNvSpPr/>
                <p:nvPr/>
              </p:nvSpPr>
              <p:spPr>
                <a:xfrm rot="20235170" flipV="1">
                  <a:off x="985485" y="27128376"/>
                  <a:ext cx="5351400" cy="157432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Diamond 186"/>
                <p:cNvSpPr/>
                <p:nvPr/>
              </p:nvSpPr>
              <p:spPr>
                <a:xfrm>
                  <a:off x="2266335" y="27418869"/>
                  <a:ext cx="2597998" cy="1128342"/>
                </a:xfrm>
                <a:prstGeom prst="diamon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80" name="Picture 179"/>
                <p:cNvPicPr>
                  <a:picLocks noChangeAspect="1"/>
                </p:cNvPicPr>
                <p:nvPr/>
              </p:nvPicPr>
              <p:blipFill rotWithShape="1">
                <a:blip r:embed="rId34"/>
                <a:srcRect l="36034" t="23027" r="25392" b="38851"/>
                <a:stretch/>
              </p:blipFill>
              <p:spPr>
                <a:xfrm>
                  <a:off x="2939520" y="27375144"/>
                  <a:ext cx="1265150" cy="1216490"/>
                </a:xfrm>
                <a:prstGeom prst="ellipse">
                  <a:avLst/>
                </a:prstGeom>
                <a:ln>
                  <a:noFill/>
                </a:ln>
                <a:scene3d>
                  <a:camera prst="isometricOffAxis1Top"/>
                  <a:lightRig rig="threePt" dir="t"/>
                </a:scene3d>
              </p:spPr>
            </p:pic>
            <p:sp>
              <p:nvSpPr>
                <p:cNvPr id="185" name="Diamond 184"/>
                <p:cNvSpPr/>
                <p:nvPr/>
              </p:nvSpPr>
              <p:spPr>
                <a:xfrm>
                  <a:off x="2261011" y="27421789"/>
                  <a:ext cx="2597998" cy="1128342"/>
                </a:xfrm>
                <a:prstGeom prst="diamond">
                  <a:avLst/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5000">
                      <a:schemeClr val="accent1">
                        <a:lumMod val="90000"/>
                      </a:schemeClr>
                    </a:gs>
                    <a:gs pos="29000">
                      <a:schemeClr val="bg1">
                        <a:alpha val="0"/>
                      </a:schemeClr>
                    </a:gs>
                    <a:gs pos="93000">
                      <a:schemeClr val="bg1">
                        <a:alpha val="0"/>
                      </a:schemeClr>
                    </a:gs>
                    <a:gs pos="77000">
                      <a:schemeClr val="accent1"/>
                    </a:gs>
                    <a:gs pos="61000">
                      <a:schemeClr val="bg1">
                        <a:alpha val="0"/>
                      </a:schemeClr>
                    </a:gs>
                    <a:gs pos="44000">
                      <a:schemeClr val="accent1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Arc 57"/>
              <p:cNvSpPr/>
              <p:nvPr/>
            </p:nvSpPr>
            <p:spPr>
              <a:xfrm rot="13632432">
                <a:off x="2121046" y="28212008"/>
                <a:ext cx="1082488" cy="956479"/>
              </a:xfrm>
              <a:prstGeom prst="arc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TextBox 190"/>
                  <p:cNvSpPr txBox="1"/>
                  <p:nvPr/>
                </p:nvSpPr>
                <p:spPr>
                  <a:xfrm>
                    <a:off x="508626" y="28294505"/>
                    <a:ext cx="1624073" cy="7251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ea typeface="Cambria Math" panose="02040503050406030204" pitchFamily="18" charset="0"/>
                      </a:rPr>
                      <a:t>Up to </a:t>
                    </a:r>
                    <a14:m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±20°</m:t>
                        </m:r>
                      </m:oMath>
                    </a14:m>
                    <a:r>
                      <a:rPr lang="en-US" sz="1600" dirty="0"/>
                      <a:t>, x4 improvement in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Γ</m:t>
                        </m:r>
                      </m:oMath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91" name="TextBox 19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8626" y="28294505"/>
                    <a:ext cx="1624073" cy="72516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t="-2143" r="-749" b="-2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TextBox 191"/>
                  <p:cNvSpPr txBox="1"/>
                  <p:nvPr/>
                </p:nvSpPr>
                <p:spPr>
                  <a:xfrm>
                    <a:off x="3818088" y="28098700"/>
                    <a:ext cx="832443" cy="349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||</m:t>
                          </m:r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92" name="TextBox 1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88" y="28098700"/>
                    <a:ext cx="832443" cy="34971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194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" name="Straight Arrow Connector 59"/>
              <p:cNvCxnSpPr/>
              <p:nvPr/>
            </p:nvCxnSpPr>
            <p:spPr>
              <a:xfrm flipV="1">
                <a:off x="3815091" y="28294505"/>
                <a:ext cx="0" cy="38307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-5685779" y="23794522"/>
              <a:ext cx="5813280" cy="1747550"/>
            </a:xfrm>
            <a:prstGeom prst="rect">
              <a:avLst/>
            </a:prstGeom>
          </p:spPr>
        </p:pic>
        <p:grpSp>
          <p:nvGrpSpPr>
            <p:cNvPr id="63" name="Group 62"/>
            <p:cNvGrpSpPr/>
            <p:nvPr/>
          </p:nvGrpSpPr>
          <p:grpSpPr>
            <a:xfrm>
              <a:off x="-5608135" y="21066749"/>
              <a:ext cx="5735636" cy="2561392"/>
              <a:chOff x="6335437" y="26099073"/>
              <a:chExt cx="5735636" cy="256139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360071" y="26120852"/>
                <a:ext cx="5711002" cy="2539613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6335437" y="26099073"/>
                <a:ext cx="334603" cy="4615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26080202" y="2916048"/>
            <a:ext cx="878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Spin squeezing and entanglement</a:t>
            </a:r>
            <a:endParaRPr lang="en-US" sz="4800" b="1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6685911" y="18163601"/>
            <a:ext cx="10612472" cy="38513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7172024" y="25635252"/>
            <a:ext cx="9762234" cy="434717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38962040" y="2916048"/>
            <a:ext cx="7860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Multiple quantum coherences</a:t>
            </a:r>
            <a:endParaRPr lang="en-US" sz="48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39027994" y="26634471"/>
            <a:ext cx="4590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Future Directions</a:t>
            </a:r>
            <a:endParaRPr lang="en-US" sz="4800" b="1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38" y="8886357"/>
            <a:ext cx="4914286" cy="627619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6854" y="5433531"/>
            <a:ext cx="9861899" cy="2180842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t="18247" r="18358" b="11542"/>
          <a:stretch/>
        </p:blipFill>
        <p:spPr>
          <a:xfrm>
            <a:off x="9407962" y="24183438"/>
            <a:ext cx="2764328" cy="21571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13" name="TextBox 212"/>
          <p:cNvSpPr txBox="1"/>
          <p:nvPr/>
        </p:nvSpPr>
        <p:spPr>
          <a:xfrm>
            <a:off x="664952" y="23495688"/>
            <a:ext cx="82571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Controlling few-ion 2D crystals with rotating potentials</a:t>
            </a:r>
            <a:endParaRPr lang="en-US" sz="4800" b="1" dirty="0"/>
          </a:p>
        </p:txBody>
      </p:sp>
      <p:sp>
        <p:nvSpPr>
          <p:cNvPr id="253" name="TextBox 252"/>
          <p:cNvSpPr txBox="1"/>
          <p:nvPr/>
        </p:nvSpPr>
        <p:spPr>
          <a:xfrm>
            <a:off x="13445162" y="2838718"/>
            <a:ext cx="7153625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Perpendicular </a:t>
            </a:r>
            <a:r>
              <a:rPr lang="en-US" sz="4800" b="1" dirty="0"/>
              <a:t>laser </a:t>
            </a:r>
            <a:r>
              <a:rPr lang="en-US" sz="4800" b="1" dirty="0" smtClean="0"/>
              <a:t>cooling</a:t>
            </a:r>
          </a:p>
          <a:p>
            <a:r>
              <a:rPr lang="en-US" sz="4800" b="1" dirty="0" smtClean="0"/>
              <a:t>with a rotating wall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Torrisi, Britton, Bohnet, Bollinger, PRA </a:t>
            </a:r>
            <a:r>
              <a:rPr lang="en-US" sz="2400" b="1" dirty="0" smtClean="0">
                <a:solidFill>
                  <a:srgbClr val="C00000"/>
                </a:solidFill>
              </a:rPr>
              <a:t>93</a:t>
            </a:r>
            <a:r>
              <a:rPr lang="en-US" sz="2400" dirty="0" smtClean="0">
                <a:solidFill>
                  <a:srgbClr val="C00000"/>
                </a:solidFill>
              </a:rPr>
              <a:t> (2016)</a:t>
            </a:r>
            <a:endParaRPr lang="en-US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/>
              <p:cNvSpPr txBox="1"/>
              <p:nvPr/>
            </p:nvSpPr>
            <p:spPr>
              <a:xfrm>
                <a:off x="13693233" y="5180852"/>
                <a:ext cx="618047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Accounting for energy exchange with a rotating wall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endParaRPr lang="en-US" sz="2000" b="1" dirty="0" smtClean="0"/>
              </a:p>
              <a:p>
                <a:pPr algn="ctr"/>
                <a:r>
                  <a:rPr lang="en-US" sz="2000" dirty="0" smtClean="0"/>
                  <a:t> Low in-plane temperatures more readily achievable with </a:t>
                </a:r>
              </a:p>
              <a:p>
                <a:pPr algn="ctr"/>
                <a:r>
                  <a:rPr lang="en-US" sz="2000" dirty="0" smtClean="0"/>
                  <a:t>a rotating wall than without</a:t>
                </a:r>
                <a:endParaRPr lang="en-US" sz="2000" dirty="0"/>
              </a:p>
            </p:txBody>
          </p:sp>
        </mc:Choice>
        <mc:Fallback xmlns="">
          <p:sp>
            <p:nvSpPr>
              <p:cNvPr id="254" name="TextBox 2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3233" y="5180852"/>
                <a:ext cx="6180474" cy="1015663"/>
              </a:xfrm>
              <a:prstGeom prst="rect">
                <a:avLst/>
              </a:prstGeom>
              <a:blipFill>
                <a:blip r:embed="rId42"/>
                <a:stretch>
                  <a:fillRect t="-3614" r="-592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5" name="Picture 254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4676" y="3669717"/>
            <a:ext cx="4511988" cy="3768254"/>
          </a:xfrm>
          <a:prstGeom prst="rect">
            <a:avLst/>
          </a:prstGeom>
        </p:spPr>
      </p:pic>
      <p:sp>
        <p:nvSpPr>
          <p:cNvPr id="256" name="TextBox 255"/>
          <p:cNvSpPr txBox="1"/>
          <p:nvPr/>
        </p:nvSpPr>
        <p:spPr>
          <a:xfrm>
            <a:off x="13905859" y="6401975"/>
            <a:ext cx="6034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Rotating wall provides an energy sink for the work done </a:t>
            </a:r>
          </a:p>
          <a:p>
            <a:pPr algn="ctr"/>
            <a:r>
              <a:rPr lang="en-US" sz="2000" dirty="0" smtClean="0"/>
              <a:t>by the perp beam in applying a torque</a:t>
            </a:r>
            <a:endParaRPr lang="en-US" sz="2000" dirty="0"/>
          </a:p>
        </p:txBody>
      </p:sp>
      <p:sp>
        <p:nvSpPr>
          <p:cNvPr id="257" name="TextBox 256"/>
          <p:cNvSpPr txBox="1"/>
          <p:nvPr/>
        </p:nvSpPr>
        <p:spPr>
          <a:xfrm>
            <a:off x="22931233" y="7522923"/>
            <a:ext cx="2038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2-d geometry for </a:t>
            </a:r>
          </a:p>
          <a:p>
            <a:pPr algn="ctr"/>
            <a:r>
              <a:rPr lang="en-US" sz="2000" dirty="0" smtClean="0"/>
              <a:t>perp laser cooling</a:t>
            </a:r>
            <a:endParaRPr lang="en-US" sz="2000" dirty="0"/>
          </a:p>
        </p:txBody>
      </p:sp>
      <p:pic>
        <p:nvPicPr>
          <p:cNvPr id="258" name="Picture 257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899" y="9522754"/>
            <a:ext cx="5128828" cy="4653142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065" y="7574411"/>
            <a:ext cx="5116767" cy="4425779"/>
          </a:xfrm>
          <a:prstGeom prst="rect">
            <a:avLst/>
          </a:prstGeom>
        </p:spPr>
      </p:pic>
      <p:sp>
        <p:nvSpPr>
          <p:cNvPr id="260" name="TextBox 259"/>
          <p:cNvSpPr txBox="1"/>
          <p:nvPr/>
        </p:nvSpPr>
        <p:spPr>
          <a:xfrm>
            <a:off x="14208629" y="12445161"/>
            <a:ext cx="5108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Contours of equilibrium temperature (mK) with</a:t>
            </a:r>
          </a:p>
          <a:p>
            <a:r>
              <a:rPr lang="en-US" sz="2000" dirty="0" smtClean="0"/>
              <a:t> a color plot of the perp laser torque (Joules)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/>
              <p:cNvSpPr txBox="1"/>
              <p:nvPr/>
            </p:nvSpPr>
            <p:spPr>
              <a:xfrm>
                <a:off x="18835240" y="7922928"/>
                <a:ext cx="1782796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=45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Hz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m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1" name="TextBox 2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5240" y="7922928"/>
                <a:ext cx="1782796" cy="985078"/>
              </a:xfrm>
              <a:prstGeom prst="rect">
                <a:avLst/>
              </a:prstGeom>
              <a:blipFill>
                <a:blip r:embed="rId46"/>
                <a:stretch>
                  <a:fillRect r="-4452" b="-1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/>
              <p:cNvSpPr txBox="1"/>
              <p:nvPr/>
            </p:nvSpPr>
            <p:spPr>
              <a:xfrm>
                <a:off x="18255652" y="13394785"/>
                <a:ext cx="1934247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=200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Hz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m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2" name="TextBox 2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5652" y="13394785"/>
                <a:ext cx="1934247" cy="985078"/>
              </a:xfrm>
              <a:prstGeom prst="rect">
                <a:avLst/>
              </a:prstGeom>
              <a:blipFill>
                <a:blip r:embed="rId47"/>
                <a:stretch>
                  <a:fillRect r="-3785" b="-10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6294285" y="7606670"/>
            <a:ext cx="1193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Experiment </a:t>
            </a:r>
            <a:r>
              <a:rPr lang="en-US" sz="1800" dirty="0"/>
              <a:t>pulse sequence, composed of cooling laser pulses (blue), microwave pulses (grey), </a:t>
            </a:r>
            <a:r>
              <a:rPr lang="en-US" sz="1800" dirty="0" smtClean="0"/>
              <a:t>and </a:t>
            </a:r>
            <a:r>
              <a:rPr lang="en-US" sz="1800" dirty="0"/>
              <a:t>ODF laser pulses (green). </a:t>
            </a: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7823963" y="10055987"/>
            <a:ext cx="9614476" cy="6369168"/>
            <a:chOff x="14411871" y="10609678"/>
            <a:chExt cx="10253987" cy="6787097"/>
          </a:xfrm>
        </p:grpSpPr>
        <p:sp>
          <p:nvSpPr>
            <p:cNvPr id="328" name="Freeform 327"/>
            <p:cNvSpPr/>
            <p:nvPr/>
          </p:nvSpPr>
          <p:spPr>
            <a:xfrm>
              <a:off x="20503183" y="14758691"/>
              <a:ext cx="524789" cy="813477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Freeform 328"/>
            <p:cNvSpPr/>
            <p:nvPr/>
          </p:nvSpPr>
          <p:spPr>
            <a:xfrm>
              <a:off x="21882099" y="14758691"/>
              <a:ext cx="701675" cy="892175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0" name="Group 329"/>
            <p:cNvGrpSpPr/>
            <p:nvPr/>
          </p:nvGrpSpPr>
          <p:grpSpPr>
            <a:xfrm>
              <a:off x="17933537" y="15519151"/>
              <a:ext cx="6022648" cy="1877624"/>
              <a:chOff x="1842100" y="3218762"/>
              <a:chExt cx="9778708" cy="3048616"/>
            </a:xfrm>
          </p:grpSpPr>
          <p:grpSp>
            <p:nvGrpSpPr>
              <p:cNvPr id="331" name="Group 330"/>
              <p:cNvGrpSpPr/>
              <p:nvPr/>
            </p:nvGrpSpPr>
            <p:grpSpPr>
              <a:xfrm>
                <a:off x="1842100" y="322424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43" name="Picture 342"/>
                <p:cNvPicPr>
                  <a:picLocks noChangeAspect="1"/>
                </p:cNvPicPr>
                <p:nvPr/>
              </p:nvPicPr>
              <p:blipFill rotWithShape="1">
                <a:blip r:embed="rId48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5" name="Picture 344"/>
                <p:cNvPicPr>
                  <a:picLocks noChangeAspect="1"/>
                </p:cNvPicPr>
                <p:nvPr/>
              </p:nvPicPr>
              <p:blipFill rotWithShape="1"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6" name="Picture 345"/>
                <p:cNvPicPr>
                  <a:picLocks noChangeAspect="1"/>
                </p:cNvPicPr>
                <p:nvPr/>
              </p:nvPicPr>
              <p:blipFill rotWithShape="1"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7" name="Moon 346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2" name="Group 331"/>
              <p:cNvGrpSpPr/>
              <p:nvPr/>
            </p:nvGrpSpPr>
            <p:grpSpPr>
              <a:xfrm>
                <a:off x="5252136" y="324456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39" name="Picture 338"/>
                <p:cNvPicPr>
                  <a:picLocks noChangeAspect="1"/>
                </p:cNvPicPr>
                <p:nvPr/>
              </p:nvPicPr>
              <p:blipFill rotWithShape="1">
                <a:blip r:embed="rId51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0" name="Picture 339"/>
                <p:cNvPicPr>
                  <a:picLocks noChangeAspect="1"/>
                </p:cNvPicPr>
                <p:nvPr/>
              </p:nvPicPr>
              <p:blipFill rotWithShape="1"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1" name="Picture 340"/>
                <p:cNvPicPr>
                  <a:picLocks noChangeAspect="1"/>
                </p:cNvPicPr>
                <p:nvPr/>
              </p:nvPicPr>
              <p:blipFill rotWithShape="1">
                <a:blip r:embed="rId52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2" name="Moon 341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3" name="Group 332"/>
              <p:cNvGrpSpPr/>
              <p:nvPr/>
            </p:nvGrpSpPr>
            <p:grpSpPr>
              <a:xfrm>
                <a:off x="8597998" y="3218762"/>
                <a:ext cx="3022810" cy="3022810"/>
                <a:chOff x="5090160" y="447040"/>
                <a:chExt cx="3657600" cy="3657600"/>
              </a:xfrm>
            </p:grpSpPr>
            <p:grpSp>
              <p:nvGrpSpPr>
                <p:cNvPr id="334" name="Group 333"/>
                <p:cNvGrpSpPr/>
                <p:nvPr/>
              </p:nvGrpSpPr>
              <p:grpSpPr>
                <a:xfrm>
                  <a:off x="5090160" y="447040"/>
                  <a:ext cx="3657600" cy="3657600"/>
                  <a:chOff x="254000" y="1828800"/>
                  <a:chExt cx="3657600" cy="3657600"/>
                </a:xfrm>
              </p:grpSpPr>
              <p:pic>
                <p:nvPicPr>
                  <p:cNvPr id="336" name="Picture 335"/>
                  <p:cNvPicPr>
                    <a:picLocks noChangeAspect="1"/>
                  </p:cNvPicPr>
                  <p:nvPr/>
                </p:nvPicPr>
                <p:blipFill rotWithShape="1">
                  <a:blip r:embed="rId53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/>
                  <p:cNvPicPr>
                    <a:picLocks noChangeAspect="1"/>
                  </p:cNvPicPr>
                  <p:nvPr/>
                </p:nvPicPr>
                <p:blipFill rotWithShape="1">
                  <a:blip r:embed="rId5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/>
                  <p:cNvPicPr>
                    <a:picLocks noChangeAspect="1"/>
                  </p:cNvPicPr>
                  <p:nvPr/>
                </p:nvPicPr>
                <p:blipFill rotWithShape="1">
                  <a:blip r:embed="rId55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1" t="25000" r="24999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5" name="Moon 334"/>
                <p:cNvSpPr/>
                <p:nvPr/>
              </p:nvSpPr>
              <p:spPr>
                <a:xfrm rot="15474506">
                  <a:off x="7269347" y="3193625"/>
                  <a:ext cx="370363" cy="1207040"/>
                </a:xfrm>
                <a:prstGeom prst="moon">
                  <a:avLst>
                    <a:gd name="adj" fmla="val 7751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49" name="Picture 348"/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8133" y="12525413"/>
              <a:ext cx="2295532" cy="2295532"/>
            </a:xfrm>
            <a:prstGeom prst="rect">
              <a:avLst/>
            </a:prstGeom>
          </p:spPr>
        </p:pic>
        <p:grpSp>
          <p:nvGrpSpPr>
            <p:cNvPr id="350" name="Group 349"/>
            <p:cNvGrpSpPr/>
            <p:nvPr/>
          </p:nvGrpSpPr>
          <p:grpSpPr>
            <a:xfrm>
              <a:off x="17381035" y="16544205"/>
              <a:ext cx="778482" cy="611611"/>
              <a:chOff x="6635189" y="1418354"/>
              <a:chExt cx="778482" cy="611611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6635189" y="1418354"/>
                <a:ext cx="778482" cy="611611"/>
                <a:chOff x="-350486" y="986702"/>
                <a:chExt cx="778482" cy="611611"/>
              </a:xfrm>
            </p:grpSpPr>
            <p:grpSp>
              <p:nvGrpSpPr>
                <p:cNvPr id="353" name="Group 352"/>
                <p:cNvGrpSpPr/>
                <p:nvPr/>
              </p:nvGrpSpPr>
              <p:grpSpPr>
                <a:xfrm>
                  <a:off x="-176204" y="1131364"/>
                  <a:ext cx="386278" cy="365042"/>
                  <a:chOff x="-256045" y="900707"/>
                  <a:chExt cx="488210" cy="461370"/>
                </a:xfrm>
              </p:grpSpPr>
              <p:cxnSp>
                <p:nvCxnSpPr>
                  <p:cNvPr id="357" name="Straight Arrow Connector 356"/>
                  <p:cNvCxnSpPr/>
                  <p:nvPr/>
                </p:nvCxnSpPr>
                <p:spPr>
                  <a:xfrm flipV="1">
                    <a:off x="231774" y="900707"/>
                    <a:ext cx="0" cy="46137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Arrow Connector 357"/>
                  <p:cNvCxnSpPr/>
                  <p:nvPr/>
                </p:nvCxnSpPr>
                <p:spPr>
                  <a:xfrm flipH="1">
                    <a:off x="-256045" y="1358901"/>
                    <a:ext cx="488210" cy="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54" name="Picture 353"/>
                <p:cNvPicPr>
                  <a:picLocks noChangeAspect="1"/>
                </p:cNvPicPr>
                <p:nvPr/>
              </p:nvPicPr>
              <p:blipFill>
                <a:blip r:embed="rId5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48" y="986702"/>
                  <a:ext cx="121870" cy="121870"/>
                </a:xfrm>
                <a:prstGeom prst="rect">
                  <a:avLst/>
                </a:prstGeom>
              </p:spPr>
            </p:pic>
            <p:pic>
              <p:nvPicPr>
                <p:cNvPr id="355" name="Picture 354"/>
                <p:cNvPicPr>
                  <a:picLocks noChangeAspect="1"/>
                </p:cNvPicPr>
                <p:nvPr/>
              </p:nvPicPr>
              <p:blipFill>
                <a:blip r:embed="rId5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955" y="1426261"/>
                  <a:ext cx="129041" cy="172052"/>
                </a:xfrm>
                <a:prstGeom prst="rect">
                  <a:avLst/>
                </a:prstGeom>
              </p:spPr>
            </p:pic>
            <p:pic>
              <p:nvPicPr>
                <p:cNvPr id="356" name="Picture 355"/>
                <p:cNvPicPr>
                  <a:picLocks noChangeAspect="1"/>
                </p:cNvPicPr>
                <p:nvPr/>
              </p:nvPicPr>
              <p:blipFill>
                <a:blip r:embed="rId5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50486" y="1435471"/>
                  <a:ext cx="136210" cy="121870"/>
                </a:xfrm>
                <a:prstGeom prst="rect">
                  <a:avLst/>
                </a:prstGeom>
              </p:spPr>
            </p:pic>
          </p:grpSp>
          <p:sp>
            <p:nvSpPr>
              <p:cNvPr id="352" name="Oval 351"/>
              <p:cNvSpPr/>
              <p:nvPr/>
            </p:nvSpPr>
            <p:spPr>
              <a:xfrm>
                <a:off x="7154061" y="1879960"/>
                <a:ext cx="80994" cy="80994"/>
              </a:xfrm>
              <a:prstGeom prst="ellipse">
                <a:avLst/>
              </a:prstGeom>
              <a:ln w="12700"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14591256" y="11227711"/>
              <a:ext cx="2525297" cy="2549728"/>
              <a:chOff x="3190447" y="-2116583"/>
              <a:chExt cx="2525297" cy="2549728"/>
            </a:xfrm>
          </p:grpSpPr>
          <p:grpSp>
            <p:nvGrpSpPr>
              <p:cNvPr id="360" name="Group 359"/>
              <p:cNvGrpSpPr/>
              <p:nvPr/>
            </p:nvGrpSpPr>
            <p:grpSpPr>
              <a:xfrm>
                <a:off x="4198881" y="-2116583"/>
                <a:ext cx="1516863" cy="1564208"/>
                <a:chOff x="-58657" y="-411988"/>
                <a:chExt cx="1917149" cy="1976987"/>
              </a:xfrm>
            </p:grpSpPr>
            <p:cxnSp>
              <p:nvCxnSpPr>
                <p:cNvPr id="365" name="Straight Arrow Connector 364"/>
                <p:cNvCxnSpPr/>
                <p:nvPr/>
              </p:nvCxnSpPr>
              <p:spPr>
                <a:xfrm flipV="1">
                  <a:off x="231775" y="-411988"/>
                  <a:ext cx="0" cy="1774064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Arrow Connector 365"/>
                <p:cNvCxnSpPr/>
                <p:nvPr/>
              </p:nvCxnSpPr>
              <p:spPr>
                <a:xfrm>
                  <a:off x="234951" y="1358901"/>
                  <a:ext cx="1623541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Arrow Connector 366"/>
                <p:cNvCxnSpPr/>
                <p:nvPr/>
              </p:nvCxnSpPr>
              <p:spPr>
                <a:xfrm flipH="1">
                  <a:off x="-58657" y="1359326"/>
                  <a:ext cx="292027" cy="205673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1" name="Group 360"/>
              <p:cNvGrpSpPr/>
              <p:nvPr/>
            </p:nvGrpSpPr>
            <p:grpSpPr>
              <a:xfrm>
                <a:off x="3190447" y="-2056055"/>
                <a:ext cx="2489200" cy="2489200"/>
                <a:chOff x="3454400" y="1341120"/>
                <a:chExt cx="2489200" cy="2489200"/>
              </a:xfrm>
            </p:grpSpPr>
            <p:pic>
              <p:nvPicPr>
                <p:cNvPr id="363" name="Picture 362"/>
                <p:cNvPicPr>
                  <a:picLocks noChangeAspect="1"/>
                </p:cNvPicPr>
                <p:nvPr/>
              </p:nvPicPr>
              <p:blipFill rotWithShape="1">
                <a:blip r:embed="rId6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4" t="24444" r="25371" b="30185"/>
                <a:stretch/>
              </p:blipFill>
              <p:spPr>
                <a:xfrm>
                  <a:off x="3484880" y="1341120"/>
                  <a:ext cx="2438400" cy="2489200"/>
                </a:xfrm>
                <a:prstGeom prst="ellipse">
                  <a:avLst/>
                </a:prstGeom>
              </p:spPr>
            </p:pic>
            <p:pic>
              <p:nvPicPr>
                <p:cNvPr id="364" name="Picture 363"/>
                <p:cNvPicPr>
                  <a:picLocks noChangeAspect="1"/>
                </p:cNvPicPr>
                <p:nvPr/>
              </p:nvPicPr>
              <p:blipFill rotWithShape="1">
                <a:blip r:embed="rId61">
                  <a:alphaModFix amt="9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29" t="24444" r="25000" b="30556"/>
                <a:stretch/>
              </p:blipFill>
              <p:spPr>
                <a:xfrm>
                  <a:off x="3454400" y="1341120"/>
                  <a:ext cx="2489200" cy="2468880"/>
                </a:xfrm>
                <a:prstGeom prst="ellipse">
                  <a:avLst/>
                </a:prstGeom>
              </p:spPr>
            </p:pic>
          </p:grpSp>
          <p:cxnSp>
            <p:nvCxnSpPr>
              <p:cNvPr id="362" name="Straight Arrow Connector 361"/>
              <p:cNvCxnSpPr/>
              <p:nvPr/>
            </p:nvCxnSpPr>
            <p:spPr>
              <a:xfrm flipH="1">
                <a:off x="4054912" y="-552375"/>
                <a:ext cx="143970" cy="101397"/>
              </a:xfrm>
              <a:prstGeom prst="straightConnector1">
                <a:avLst/>
              </a:prstGeom>
              <a:ln w="12700" cmpd="sng">
                <a:headEnd type="none" w="med" len="med"/>
                <a:tailEnd type="triangle" w="sm" len="sm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Group 367"/>
            <p:cNvGrpSpPr/>
            <p:nvPr/>
          </p:nvGrpSpPr>
          <p:grpSpPr>
            <a:xfrm>
              <a:off x="14691329" y="14582823"/>
              <a:ext cx="2444096" cy="2512155"/>
              <a:chOff x="653554" y="3033109"/>
              <a:chExt cx="2444096" cy="2512155"/>
            </a:xfrm>
          </p:grpSpPr>
          <p:grpSp>
            <p:nvGrpSpPr>
              <p:cNvPr id="369" name="Group 368"/>
              <p:cNvGrpSpPr/>
              <p:nvPr/>
            </p:nvGrpSpPr>
            <p:grpSpPr>
              <a:xfrm>
                <a:off x="770000" y="3033109"/>
                <a:ext cx="2327650" cy="2403825"/>
                <a:chOff x="736354" y="3301451"/>
                <a:chExt cx="2327650" cy="2403825"/>
              </a:xfrm>
            </p:grpSpPr>
            <p:grpSp>
              <p:nvGrpSpPr>
                <p:cNvPr id="371" name="Group 370"/>
                <p:cNvGrpSpPr/>
                <p:nvPr/>
              </p:nvGrpSpPr>
              <p:grpSpPr>
                <a:xfrm>
                  <a:off x="736354" y="3301451"/>
                  <a:ext cx="2327650" cy="2403825"/>
                  <a:chOff x="1070038" y="2967895"/>
                  <a:chExt cx="2327650" cy="2403825"/>
                </a:xfrm>
              </p:grpSpPr>
              <p:grpSp>
                <p:nvGrpSpPr>
                  <p:cNvPr id="373" name="Group 372"/>
                  <p:cNvGrpSpPr/>
                  <p:nvPr/>
                </p:nvGrpSpPr>
                <p:grpSpPr>
                  <a:xfrm>
                    <a:off x="1880825" y="2967895"/>
                    <a:ext cx="1516863" cy="1564208"/>
                    <a:chOff x="-58657" y="-411988"/>
                    <a:chExt cx="1917149" cy="1976987"/>
                  </a:xfrm>
                </p:grpSpPr>
                <p:cxnSp>
                  <p:nvCxnSpPr>
                    <p:cNvPr id="377" name="Straight Arrow Connector 376"/>
                    <p:cNvCxnSpPr/>
                    <p:nvPr/>
                  </p:nvCxnSpPr>
                  <p:spPr>
                    <a:xfrm flipV="1">
                      <a:off x="231775" y="-411988"/>
                      <a:ext cx="0" cy="1774064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8" name="Straight Arrow Connector 377"/>
                    <p:cNvCxnSpPr/>
                    <p:nvPr/>
                  </p:nvCxnSpPr>
                  <p:spPr>
                    <a:xfrm>
                      <a:off x="234951" y="1358901"/>
                      <a:ext cx="1623541" cy="0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9" name="Straight Arrow Connector 378"/>
                    <p:cNvCxnSpPr/>
                    <p:nvPr/>
                  </p:nvCxnSpPr>
                  <p:spPr>
                    <a:xfrm flipH="1">
                      <a:off x="-58657" y="1359326"/>
                      <a:ext cx="292027" cy="205673"/>
                    </a:xfrm>
                    <a:prstGeom prst="straightConnector1">
                      <a:avLst/>
                    </a:prstGeom>
                    <a:ln w="12700" cmpd="sng"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>
                    <a:off x="1070038" y="3243522"/>
                    <a:ext cx="2128198" cy="2128198"/>
                    <a:chOff x="5618384" y="1087120"/>
                    <a:chExt cx="2438400" cy="2438400"/>
                  </a:xfrm>
                </p:grpSpPr>
                <p:pic>
                  <p:nvPicPr>
                    <p:cNvPr id="375" name="Picture 374"/>
                    <p:cNvPicPr>
                      <a:picLocks noChangeAspect="1"/>
                    </p:cNvPicPr>
                    <p:nvPr/>
                  </p:nvPicPr>
                  <p:blipFill rotWithShape="1">
                    <a:blip r:embed="rId6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362" b="30435"/>
                    <a:stretch/>
                  </p:blipFill>
                  <p:spPr>
                    <a:xfrm>
                      <a:off x="5618384" y="1087120"/>
                      <a:ext cx="2425148" cy="2425148"/>
                    </a:xfrm>
                    <a:prstGeom prst="ellipse">
                      <a:avLst/>
                    </a:prstGeom>
                  </p:spPr>
                </p:pic>
                <p:pic>
                  <p:nvPicPr>
                    <p:cNvPr id="376" name="Picture 375"/>
                    <p:cNvPicPr>
                      <a:picLocks noChangeAspect="1"/>
                    </p:cNvPicPr>
                    <p:nvPr/>
                  </p:nvPicPr>
                  <p:blipFill rotWithShape="1">
                    <a:blip r:embed="rId63">
                      <a:alphaModFix amt="93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121" b="30193"/>
                    <a:stretch/>
                  </p:blipFill>
                  <p:spPr>
                    <a:xfrm>
                      <a:off x="5618384" y="1087120"/>
                      <a:ext cx="2438400" cy="2438400"/>
                    </a:xfrm>
                    <a:prstGeom prst="ellipse">
                      <a:avLst/>
                    </a:prstGeom>
                  </p:spPr>
                </p:pic>
              </p:grpSp>
            </p:grpSp>
            <p:cxnSp>
              <p:nvCxnSpPr>
                <p:cNvPr id="372" name="Straight Arrow Connector 371"/>
                <p:cNvCxnSpPr/>
                <p:nvPr/>
              </p:nvCxnSpPr>
              <p:spPr>
                <a:xfrm flipH="1">
                  <a:off x="1401861" y="4842133"/>
                  <a:ext cx="179955" cy="126741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0" name="Oval 369"/>
              <p:cNvSpPr/>
              <p:nvPr/>
            </p:nvSpPr>
            <p:spPr>
              <a:xfrm rot="21243985">
                <a:off x="653554" y="3227438"/>
                <a:ext cx="2317826" cy="2317826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14411871" y="13764725"/>
              <a:ext cx="746914" cy="591181"/>
              <a:chOff x="-140746" y="1095362"/>
              <a:chExt cx="746914" cy="591181"/>
            </a:xfrm>
          </p:grpSpPr>
          <p:grpSp>
            <p:nvGrpSpPr>
              <p:cNvPr id="381" name="Group 380"/>
              <p:cNvGrpSpPr/>
              <p:nvPr/>
            </p:nvGrpSpPr>
            <p:grpSpPr>
              <a:xfrm>
                <a:off x="14816" y="1241858"/>
                <a:ext cx="444339" cy="346335"/>
                <a:chOff x="-14613" y="1040365"/>
                <a:chExt cx="561596" cy="437730"/>
              </a:xfrm>
            </p:grpSpPr>
            <p:cxnSp>
              <p:nvCxnSpPr>
                <p:cNvPr id="394" name="Straight Arrow Connector 393"/>
                <p:cNvCxnSpPr/>
                <p:nvPr/>
              </p:nvCxnSpPr>
              <p:spPr>
                <a:xfrm flipV="1">
                  <a:off x="233366" y="1040365"/>
                  <a:ext cx="0" cy="331238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Arrow Connector 394"/>
                <p:cNvCxnSpPr/>
                <p:nvPr/>
              </p:nvCxnSpPr>
              <p:spPr>
                <a:xfrm>
                  <a:off x="234951" y="1358901"/>
                  <a:ext cx="312032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Arrow Connector 395"/>
                <p:cNvCxnSpPr/>
                <p:nvPr/>
              </p:nvCxnSpPr>
              <p:spPr>
                <a:xfrm flipH="1">
                  <a:off x="-14613" y="1359326"/>
                  <a:ext cx="247979" cy="118769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88" name="Picture 387"/>
              <p:cNvPicPr>
                <a:picLocks noChangeAspect="1"/>
              </p:cNvPicPr>
              <p:nvPr/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26" y="1095362"/>
                <a:ext cx="110791" cy="110791"/>
              </a:xfrm>
              <a:prstGeom prst="rect">
                <a:avLst/>
              </a:prstGeom>
            </p:spPr>
          </p:pic>
          <p:pic>
            <p:nvPicPr>
              <p:cNvPr id="392" name="Picture 391"/>
              <p:cNvPicPr>
                <a:picLocks noChangeAspect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858" y="1430199"/>
                <a:ext cx="117310" cy="156411"/>
              </a:xfrm>
              <a:prstGeom prst="rect">
                <a:avLst/>
              </a:prstGeom>
            </p:spPr>
          </p:pic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0746" y="1575752"/>
                <a:ext cx="123827" cy="110791"/>
              </a:xfrm>
              <a:prstGeom prst="rect">
                <a:avLst/>
              </a:prstGeom>
            </p:spPr>
          </p:pic>
        </p:grpSp>
        <p:sp>
          <p:nvSpPr>
            <p:cNvPr id="397" name="TextBox 396"/>
            <p:cNvSpPr txBox="1"/>
            <p:nvPr/>
          </p:nvSpPr>
          <p:spPr>
            <a:xfrm>
              <a:off x="14896385" y="10889213"/>
              <a:ext cx="1895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Helvetica"/>
                  <a:cs typeface="Helvetica"/>
                </a:rPr>
                <a:t>Coherent Interactions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15223824" y="14253052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/>
                  <a:cs typeface="Helvetica"/>
                </a:rPr>
                <a:t>Decoherence</a:t>
              </a:r>
            </a:p>
          </p:txBody>
        </p:sp>
        <p:sp>
          <p:nvSpPr>
            <p:cNvPr id="399" name="Freeform 398"/>
            <p:cNvSpPr/>
            <p:nvPr/>
          </p:nvSpPr>
          <p:spPr>
            <a:xfrm>
              <a:off x="18945224" y="14758691"/>
              <a:ext cx="177800" cy="720725"/>
            </a:xfrm>
            <a:custGeom>
              <a:avLst/>
              <a:gdLst>
                <a:gd name="connsiteX0" fmla="*/ 177800 w 177800"/>
                <a:gd name="connsiteY0" fmla="*/ 0 h 720725"/>
                <a:gd name="connsiteX1" fmla="*/ 0 w 177800"/>
                <a:gd name="connsiteY1" fmla="*/ 69850 h 720725"/>
                <a:gd name="connsiteX2" fmla="*/ 0 w 177800"/>
                <a:gd name="connsiteY2" fmla="*/ 720725 h 720725"/>
                <a:gd name="connsiteX3" fmla="*/ 0 w 177800"/>
                <a:gd name="connsiteY3" fmla="*/ 720725 h 72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720725">
                  <a:moveTo>
                    <a:pt x="177800" y="0"/>
                  </a:moveTo>
                  <a:lnTo>
                    <a:pt x="0" y="69850"/>
                  </a:lnTo>
                  <a:lnTo>
                    <a:pt x="0" y="720725"/>
                  </a:lnTo>
                  <a:lnTo>
                    <a:pt x="0" y="72072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9801718" y="15020870"/>
              <a:ext cx="2737606" cy="280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1" name="Picture 400"/>
            <p:cNvPicPr>
              <a:picLocks noChangeAspect="1"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5745" y="10609678"/>
              <a:ext cx="7120113" cy="4746743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26581844" y="21901619"/>
            <a:ext cx="54412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N </a:t>
            </a:r>
            <a:r>
              <a:rPr lang="en-US" sz="2000" dirty="0"/>
              <a:t>= 86 ± </a:t>
            </a:r>
            <a:r>
              <a:rPr lang="en-US" sz="2000" dirty="0" smtClean="0"/>
              <a:t>2. </a:t>
            </a:r>
            <a:r>
              <a:rPr lang="en-US" sz="2000" dirty="0"/>
              <a:t>D</a:t>
            </a:r>
            <a:r>
              <a:rPr lang="en-US" sz="2000" dirty="0" smtClean="0"/>
              <a:t>ashed lines are predictions assuming </a:t>
            </a:r>
            <a:r>
              <a:rPr lang="en-US" sz="2000" dirty="0"/>
              <a:t>homogenous Ising </a:t>
            </a:r>
            <a:r>
              <a:rPr lang="en-US" sz="2000" dirty="0" smtClean="0"/>
              <a:t>interactions. Solid lines include decoherence </a:t>
            </a:r>
            <a:r>
              <a:rPr lang="en-US" sz="2000" dirty="0"/>
              <a:t>from spontaneous emission</a:t>
            </a:r>
            <a:r>
              <a:rPr lang="en-US" sz="2000" dirty="0" smtClean="0"/>
              <a:t>. 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26163871" y="3605019"/>
            <a:ext cx="106072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Bohnet, et al, </a:t>
            </a:r>
            <a:r>
              <a:rPr lang="en-US" sz="2400" dirty="0">
                <a:solidFill>
                  <a:srgbClr val="C00000"/>
                </a:solidFill>
              </a:rPr>
              <a:t>arXiv:1512.03756 </a:t>
            </a:r>
            <a:r>
              <a:rPr lang="en-US" sz="2400" dirty="0" smtClean="0">
                <a:solidFill>
                  <a:srgbClr val="C00000"/>
                </a:solidFill>
              </a:rPr>
              <a:t>to be published in Science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478717" y="29979983"/>
            <a:ext cx="1136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Full counting statistics of a non-Gaussian spin state and theoretical Fisher information. Histograms showing </a:t>
            </a:r>
          </a:p>
          <a:p>
            <a:pPr algn="ctr"/>
            <a:r>
              <a:rPr lang="en-US" sz="2000" dirty="0" smtClean="0"/>
              <a:t>the (A) squeezed and (B) anti-squeezed quadratures of the collective spin of N = 127</a:t>
            </a:r>
            <a:r>
              <a:rPr lang="en-US" sz="2000" dirty="0"/>
              <a:t> ± </a:t>
            </a:r>
            <a:r>
              <a:rPr lang="en-US" sz="2000" dirty="0" smtClean="0"/>
              <a:t>4 ions.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TextBox 401"/>
              <p:cNvSpPr txBox="1"/>
              <p:nvPr/>
            </p:nvSpPr>
            <p:spPr>
              <a:xfrm>
                <a:off x="9728372" y="26418463"/>
                <a:ext cx="21939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8 electrodes provide for rotating multipole potentials up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402" name="TextBox 4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372" y="26418463"/>
                <a:ext cx="2193957" cy="830997"/>
              </a:xfrm>
              <a:prstGeom prst="rect">
                <a:avLst/>
              </a:prstGeom>
              <a:blipFill>
                <a:blip r:embed="rId65"/>
                <a:stretch>
                  <a:fillRect l="-833" t="-2206" r="-2500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3" name="TextBox 402"/>
          <p:cNvSpPr txBox="1"/>
          <p:nvPr/>
        </p:nvSpPr>
        <p:spPr>
          <a:xfrm>
            <a:off x="634661" y="25324423"/>
            <a:ext cx="82720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We apply a controlled torque to the ion crystal using a weak ‘rotating wall’ potential. This radially asymmetric potential is produced using split ring electrodes at the axial trap center. </a:t>
            </a:r>
            <a:r>
              <a:rPr lang="en-US" sz="2400" dirty="0">
                <a:solidFill>
                  <a:prstClr val="black"/>
                </a:solidFill>
              </a:rPr>
              <a:t>Controlling the rotation frequency stabilizes the radial trapping potential, </a:t>
            </a:r>
            <a:r>
              <a:rPr lang="en-US" sz="2400" dirty="0" smtClean="0">
                <a:solidFill>
                  <a:prstClr val="black"/>
                </a:solidFill>
              </a:rPr>
              <a:t>producing stable </a:t>
            </a:r>
            <a:r>
              <a:rPr lang="en-US" sz="2400" dirty="0">
                <a:solidFill>
                  <a:prstClr val="black"/>
                </a:solidFill>
              </a:rPr>
              <a:t>ions crystals in a </a:t>
            </a:r>
            <a:r>
              <a:rPr lang="en-US" sz="2400" dirty="0" smtClean="0">
                <a:solidFill>
                  <a:prstClr val="black"/>
                </a:solidFill>
              </a:rPr>
              <a:t>well-defined </a:t>
            </a:r>
            <a:r>
              <a:rPr lang="en-US" sz="2400" dirty="0">
                <a:solidFill>
                  <a:prstClr val="black"/>
                </a:solidFill>
              </a:rPr>
              <a:t>rotating frame.  </a:t>
            </a:r>
            <a:endParaRPr lang="en-US" sz="2400" dirty="0" smtClean="0">
              <a:solidFill>
                <a:prstClr val="black"/>
              </a:solidFill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3062146" y="29825751"/>
            <a:ext cx="5996306" cy="640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Images of </a:t>
            </a:r>
            <a:r>
              <a:rPr lang="en-US" sz="1800" dirty="0"/>
              <a:t>different </a:t>
            </a:r>
            <a:r>
              <a:rPr lang="en-US" sz="1800" dirty="0" smtClean="0"/>
              <a:t>single-plane crystals in </a:t>
            </a:r>
            <a:r>
              <a:rPr lang="en-US" sz="1800" dirty="0"/>
              <a:t>the </a:t>
            </a:r>
            <a:r>
              <a:rPr lang="en-US" sz="1800" dirty="0" smtClean="0"/>
              <a:t>rotating frame. </a:t>
            </a:r>
          </a:p>
          <a:p>
            <a:r>
              <a:rPr lang="en-US" sz="1800" dirty="0" smtClean="0"/>
              <a:t>Composed of data from 1-2 seconds of integration.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069815" y="27634063"/>
            <a:ext cx="7560529" cy="2143704"/>
            <a:chOff x="2066726" y="27481506"/>
            <a:chExt cx="7560529" cy="2143704"/>
          </a:xfrm>
        </p:grpSpPr>
        <p:pic>
          <p:nvPicPr>
            <p:cNvPr id="246" name="Picture 245"/>
            <p:cNvPicPr>
              <a:picLocks noChangeAspect="1"/>
            </p:cNvPicPr>
            <p:nvPr/>
          </p:nvPicPr>
          <p:blipFill rotWithShape="1">
            <a:blip r:embed="rId66"/>
            <a:srcRect l="19095" t="27748" r="17580" b="20485"/>
            <a:stretch/>
          </p:blipFill>
          <p:spPr>
            <a:xfrm>
              <a:off x="5296711" y="27646195"/>
              <a:ext cx="1778832" cy="1546423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49" name="Picture 1400" descr="Machine generated alternative text:&#10;mLastFiIeReadi 82 &#10;Fwall - -sg kHz &#10;mAIphaForXytDis g &#10;mNumLtToPIot &#10;(mxo,myo)— (-20.5, -33) "/>
            <p:cNvPicPr>
              <a:picLocks noChangeAspect="1" noChangeArrowheads="1"/>
            </p:cNvPicPr>
            <p:nvPr/>
          </p:nvPicPr>
          <p:blipFill rotWithShape="1"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5" t="35817" r="22047" b="25033"/>
            <a:stretch/>
          </p:blipFill>
          <p:spPr bwMode="auto">
            <a:xfrm>
              <a:off x="2066726" y="27932805"/>
              <a:ext cx="1143535" cy="973203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0" name="Picture 249"/>
            <p:cNvPicPr>
              <a:picLocks noChangeAspect="1"/>
            </p:cNvPicPr>
            <p:nvPr/>
          </p:nvPicPr>
          <p:blipFill rotWithShape="1">
            <a:blip r:embed="rId68"/>
            <a:srcRect l="22002" t="30471" r="16360" b="18437"/>
            <a:stretch/>
          </p:blipFill>
          <p:spPr>
            <a:xfrm>
              <a:off x="3518354" y="27782017"/>
              <a:ext cx="1470263" cy="1274780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51" name="Picture 250"/>
            <p:cNvPicPr>
              <a:picLocks noChangeAspect="1"/>
            </p:cNvPicPr>
            <p:nvPr/>
          </p:nvPicPr>
          <p:blipFill rotWithShape="1">
            <a:blip r:embed="rId11"/>
            <a:srcRect l="12456" t="22122" r="10647" b="14076"/>
            <a:stretch/>
          </p:blipFill>
          <p:spPr>
            <a:xfrm>
              <a:off x="7474706" y="27481506"/>
              <a:ext cx="2152549" cy="1875801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5" name="TextBox 404"/>
                <p:cNvSpPr txBox="1"/>
                <p:nvPr/>
              </p:nvSpPr>
              <p:spPr>
                <a:xfrm>
                  <a:off x="2114635" y="29016774"/>
                  <a:ext cx="1015554" cy="6084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50 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sz="1400" dirty="0" smtClean="0"/>
                    <a:t> </a:t>
                  </a:r>
                </a:p>
                <a:p>
                  <a:pPr algn="ctr"/>
                  <a:endParaRPr lang="en-US" sz="1400" dirty="0" smtClean="0"/>
                </a:p>
              </p:txBody>
            </p:sp>
          </mc:Choice>
          <mc:Fallback xmlns="">
            <p:sp>
              <p:nvSpPr>
                <p:cNvPr id="405" name="TextBox 4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4635" y="29016774"/>
                  <a:ext cx="1015554" cy="608436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6" name="Straight Connector 405"/>
            <p:cNvCxnSpPr/>
            <p:nvPr/>
          </p:nvCxnSpPr>
          <p:spPr>
            <a:xfrm>
              <a:off x="2298005" y="29468714"/>
              <a:ext cx="614416" cy="0"/>
            </a:xfrm>
            <a:prstGeom prst="line">
              <a:avLst/>
            </a:prstGeom>
            <a:ln w="889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39787865" y="14347266"/>
            <a:ext cx="4060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Idealized fidelity signal </a:t>
            </a:r>
            <a:r>
              <a:rPr lang="en-US" sz="2000" dirty="0"/>
              <a:t>for </a:t>
            </a:r>
            <a:r>
              <a:rPr lang="en-US" sz="2000" dirty="0" smtClean="0"/>
              <a:t>N </a:t>
            </a:r>
            <a:r>
              <a:rPr lang="en-US" sz="2000" dirty="0"/>
              <a:t>= 6 spins for different evolution times </a:t>
            </a:r>
            <a:r>
              <a:rPr lang="en-US" sz="2000" dirty="0" smtClean="0"/>
              <a:t>τ.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26118302" y="4123478"/>
            <a:ext cx="11821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Benchmarking of quantum correlations and many-body physics in open quantum system. </a:t>
            </a:r>
          </a:p>
          <a:p>
            <a:pPr algn="just"/>
            <a:r>
              <a:rPr lang="en-US" sz="2400" dirty="0" smtClean="0"/>
              <a:t>Experimental measurement of Ising spin dynamics demonstrating entanglement by observing spin squeezing. Examine interplay between correlations and decoherence.</a:t>
            </a:r>
            <a:endParaRPr lang="en-US" sz="2400" dirty="0"/>
          </a:p>
        </p:txBody>
      </p:sp>
      <p:sp>
        <p:nvSpPr>
          <p:cNvPr id="409" name="TextBox 408"/>
          <p:cNvSpPr txBox="1"/>
          <p:nvPr/>
        </p:nvSpPr>
        <p:spPr>
          <a:xfrm>
            <a:off x="39003287" y="3729804"/>
            <a:ext cx="11272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Probe </a:t>
            </a:r>
            <a:r>
              <a:rPr lang="en-US" sz="2400" dirty="0"/>
              <a:t>coherence and entanglement of quantum states </a:t>
            </a:r>
            <a:r>
              <a:rPr lang="en-US" sz="2400" dirty="0" smtClean="0"/>
              <a:t>with</a:t>
            </a:r>
            <a:r>
              <a:rPr lang="en-US" sz="2400" dirty="0"/>
              <a:t> </a:t>
            </a:r>
            <a:r>
              <a:rPr lang="en-US" sz="2400" dirty="0" smtClean="0"/>
              <a:t>many-body echoes as in multiple </a:t>
            </a:r>
            <a:r>
              <a:rPr lang="en-US" sz="2400" dirty="0"/>
              <a:t>quantum </a:t>
            </a:r>
            <a:r>
              <a:rPr lang="en-US" sz="2400" dirty="0" smtClean="0"/>
              <a:t>NMR. Useful </a:t>
            </a:r>
            <a:r>
              <a:rPr lang="en-US" sz="2400" dirty="0"/>
              <a:t>for benchmarking quantum simulators and studying dynamics of higher order </a:t>
            </a:r>
            <a:r>
              <a:rPr lang="en-US" sz="2400" dirty="0" smtClean="0"/>
              <a:t>correlations.  MQC are a lower bound on quantum Fisher information, and are thus a multi-particle entanglement witness.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4586187" y="23295633"/>
            <a:ext cx="523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Add something about Michael Wall’s work here. </a:t>
            </a:r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13609510" y="24738661"/>
            <a:ext cx="1141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Bloch sphere / spin-motion entanglement ?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98" y="19190186"/>
            <a:ext cx="5520781" cy="36769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16200000">
            <a:off x="5551646" y="20429378"/>
            <a:ext cx="161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Fringe Contrast</a:t>
            </a:r>
            <a:endParaRPr lang="en-US" sz="1800" dirty="0"/>
          </a:p>
        </p:txBody>
      </p:sp>
      <p:sp>
        <p:nvSpPr>
          <p:cNvPr id="34" name="Rectangle 33"/>
          <p:cNvSpPr/>
          <p:nvPr/>
        </p:nvSpPr>
        <p:spPr>
          <a:xfrm>
            <a:off x="6204559" y="22794209"/>
            <a:ext cx="6048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a typeface="Times New Roman" panose="02020603050405020304" pitchFamily="18" charset="0"/>
              </a:rPr>
              <a:t>Britton et al., arXiv_1512.00801, to be published in PRA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273616" y="27465468"/>
            <a:ext cx="8192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Transverse magnetic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Sensitive force/amplitude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Apply sub-Doppler cooling (EIT) to the axial drumhead modes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227218" y="17243198"/>
            <a:ext cx="9618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</a:t>
            </a:r>
            <a:r>
              <a:rPr lang="en-US" sz="2800" dirty="0" smtClean="0"/>
              <a:t>easure and benchmark modification </a:t>
            </a:r>
            <a:r>
              <a:rPr lang="en-US" sz="2800" dirty="0"/>
              <a:t>of </a:t>
            </a:r>
            <a:r>
              <a:rPr lang="en-US" sz="2800" dirty="0" smtClean="0">
                <a:solidFill>
                  <a:srgbClr val="FF0000"/>
                </a:solidFill>
              </a:rPr>
              <a:t>collective </a:t>
            </a:r>
            <a:r>
              <a:rPr lang="en-US" sz="2800" dirty="0">
                <a:solidFill>
                  <a:srgbClr val="FF0000"/>
                </a:solidFill>
              </a:rPr>
              <a:t>spin </a:t>
            </a:r>
            <a:r>
              <a:rPr lang="en-US" sz="2800" dirty="0" smtClean="0">
                <a:solidFill>
                  <a:srgbClr val="FF0000"/>
                </a:solidFill>
              </a:rPr>
              <a:t>variance </a:t>
            </a:r>
          </a:p>
          <a:p>
            <a:pPr algn="ctr"/>
            <a:r>
              <a:rPr lang="en-US" sz="2800" dirty="0" smtClean="0"/>
              <a:t>and </a:t>
            </a:r>
            <a:r>
              <a:rPr lang="en-US" sz="2800" b="1" dirty="0" smtClean="0"/>
              <a:t>verify </a:t>
            </a:r>
            <a:r>
              <a:rPr lang="en-US" sz="2800" b="1" dirty="0"/>
              <a:t>entanglement </a:t>
            </a:r>
            <a:r>
              <a:rPr lang="en-US" sz="2800" dirty="0" smtClean="0"/>
              <a:t>using spin-squeezing.</a:t>
            </a: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26660584" y="8207305"/>
            <a:ext cx="10953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depolarization </a:t>
            </a:r>
            <a:r>
              <a:rPr lang="en-US" sz="2800" dirty="0">
                <a:solidFill>
                  <a:srgbClr val="FF0000"/>
                </a:solidFill>
              </a:rPr>
              <a:t>of the collective </a:t>
            </a:r>
            <a:r>
              <a:rPr lang="en-US" sz="2800" dirty="0" smtClean="0">
                <a:solidFill>
                  <a:srgbClr val="FF0000"/>
                </a:solidFill>
              </a:rPr>
              <a:t>spin</a:t>
            </a:r>
            <a:r>
              <a:rPr lang="en-US" sz="2800" dirty="0" smtClean="0"/>
              <a:t>. </a:t>
            </a:r>
          </a:p>
          <a:p>
            <a:pPr algn="ctr"/>
            <a:r>
              <a:rPr lang="en-US" sz="2800" dirty="0" smtClean="0"/>
              <a:t>Distinguish </a:t>
            </a:r>
            <a:r>
              <a:rPr lang="en-US" sz="2800" dirty="0"/>
              <a:t>destruction </a:t>
            </a:r>
            <a:r>
              <a:rPr lang="en-US" sz="2800" dirty="0" smtClean="0"/>
              <a:t>of correlations </a:t>
            </a:r>
            <a:r>
              <a:rPr lang="en-US" sz="2800" dirty="0"/>
              <a:t>caused by </a:t>
            </a:r>
            <a:r>
              <a:rPr lang="en-US" sz="2800" i="1" dirty="0"/>
              <a:t>decoherence</a:t>
            </a:r>
            <a:r>
              <a:rPr lang="en-US" sz="2800" dirty="0"/>
              <a:t> from </a:t>
            </a:r>
            <a:r>
              <a:rPr lang="en-US" sz="2800" b="1" dirty="0" smtClean="0"/>
              <a:t>coherent </a:t>
            </a:r>
            <a:r>
              <a:rPr lang="en-US" sz="2800" b="1" dirty="0"/>
              <a:t>depolarization </a:t>
            </a:r>
            <a:r>
              <a:rPr lang="en-US" sz="2800" dirty="0"/>
              <a:t>caused by </a:t>
            </a:r>
            <a:r>
              <a:rPr lang="en-US" sz="2800" i="1" dirty="0" smtClean="0"/>
              <a:t>spin-spin </a:t>
            </a:r>
            <a:r>
              <a:rPr lang="en-US" sz="2800" i="1" dirty="0"/>
              <a:t>interaction</a:t>
            </a:r>
            <a:r>
              <a:rPr lang="en-US" sz="2800" dirty="0"/>
              <a:t>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6722119" y="24198791"/>
            <a:ext cx="107487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non-Gaussian</a:t>
            </a:r>
            <a:r>
              <a:rPr lang="en-US" sz="2800" dirty="0" smtClean="0"/>
              <a:t> </a:t>
            </a:r>
            <a:r>
              <a:rPr lang="en-US" sz="2800" dirty="0"/>
              <a:t>counting statistics in </a:t>
            </a:r>
            <a:r>
              <a:rPr lang="en-US" sz="2800" dirty="0" smtClean="0"/>
              <a:t>collective </a:t>
            </a:r>
            <a:r>
              <a:rPr lang="en-US" sz="2800" dirty="0"/>
              <a:t>spin </a:t>
            </a:r>
            <a:r>
              <a:rPr lang="en-US" sz="2800" dirty="0" smtClean="0"/>
              <a:t>state. </a:t>
            </a:r>
          </a:p>
          <a:p>
            <a:pPr algn="ctr"/>
            <a:r>
              <a:rPr lang="en-US" sz="2800" dirty="0" smtClean="0"/>
              <a:t>Disappearance </a:t>
            </a:r>
            <a:r>
              <a:rPr lang="en-US" sz="2800" dirty="0"/>
              <a:t>of </a:t>
            </a:r>
            <a:r>
              <a:rPr lang="en-US" sz="2800" dirty="0" smtClean="0"/>
              <a:t>spin-squeezing at long times </a:t>
            </a:r>
            <a:r>
              <a:rPr lang="en-US" sz="2800" dirty="0"/>
              <a:t>consistent with </a:t>
            </a:r>
            <a:r>
              <a:rPr lang="en-US" sz="2800" dirty="0" smtClean="0"/>
              <a:t>formation </a:t>
            </a:r>
            <a:r>
              <a:rPr lang="en-US" sz="2800" dirty="0"/>
              <a:t>of </a:t>
            </a:r>
            <a:r>
              <a:rPr lang="en-US" sz="2800" b="1" dirty="0" smtClean="0"/>
              <a:t>over-squeezed state </a:t>
            </a:r>
            <a:r>
              <a:rPr lang="en-US" sz="2800" dirty="0" smtClean="0"/>
              <a:t>- not </a:t>
            </a:r>
            <a:r>
              <a:rPr lang="en-US" sz="2800" dirty="0"/>
              <a:t>just degradation due to decoherence.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8689170" y="23021931"/>
                <a:ext cx="3112069" cy="988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[(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acc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9170" y="23021931"/>
                <a:ext cx="3112069" cy="98873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2129341" y="23337324"/>
                <a:ext cx="3238644" cy="374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entangled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when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9341" y="23337324"/>
                <a:ext cx="3238644" cy="374526"/>
              </a:xfrm>
              <a:prstGeom prst="rect">
                <a:avLst/>
              </a:prstGeom>
              <a:blipFill>
                <a:blip r:embed="rId72"/>
                <a:stretch>
                  <a:fillRect l="-3202" r="-1883" b="-3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39027995" y="16920113"/>
            <a:ext cx="11416795" cy="9585539"/>
            <a:chOff x="39332499" y="16072032"/>
            <a:chExt cx="11416795" cy="9585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47856073" y="17805352"/>
                  <a:ext cx="2479758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 smtClean="0"/>
                    <a:t>Dependence of 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 smtClean="0"/>
                    <a:t> on rotation </a:t>
                  </a:r>
                  <a:r>
                    <a:rPr lang="en-US" sz="2000" dirty="0"/>
                    <a:t>angle φ. </a:t>
                  </a:r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6073" y="17805352"/>
                  <a:ext cx="2479758" cy="707886"/>
                </a:xfrm>
                <a:prstGeom prst="rect">
                  <a:avLst/>
                </a:prstGeom>
                <a:blipFill>
                  <a:blip r:embed="rId73"/>
                  <a:stretch>
                    <a:fillRect t="-5172" b="-14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2499" y="16072032"/>
              <a:ext cx="8051452" cy="958553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7482134" y="23138769"/>
                  <a:ext cx="326716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2000" dirty="0" smtClean="0">
                      <a:solidFill>
                        <a:prstClr val="black"/>
                      </a:solidFill>
                    </a:rPr>
                    <a:t>Fourier amplitudes of 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a14:m>
                  <a:r>
                    <a:rPr lang="en-US" sz="2000" dirty="0" smtClean="0"/>
                    <a:t>φ)</a:t>
                  </a:r>
                  <a:r>
                    <a:rPr lang="en-US" sz="2000" dirty="0" smtClean="0">
                      <a:solidFill>
                        <a:prstClr val="black"/>
                      </a:solidFill>
                    </a:rPr>
                    <a:t> as </a:t>
                  </a:r>
                  <a:r>
                    <a:rPr lang="en-US" sz="2000" dirty="0">
                      <a:solidFill>
                        <a:prstClr val="black"/>
                      </a:solidFill>
                    </a:rPr>
                    <a:t>a function of time</a:t>
                  </a:r>
                  <a:r>
                    <a:rPr lang="en-US" sz="2000" dirty="0" smtClean="0">
                      <a:solidFill>
                        <a:prstClr val="black"/>
                      </a:solidFill>
                    </a:rPr>
                    <a:t>.</a:t>
                  </a:r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2134" y="23138769"/>
                  <a:ext cx="3267160" cy="707886"/>
                </a:xfrm>
                <a:prstGeom prst="rect">
                  <a:avLst/>
                </a:prstGeom>
                <a:blipFill>
                  <a:blip r:embed="rId75"/>
                  <a:stretch>
                    <a:fillRect l="-1306" t="-5172" r="-3358" b="-14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2" name="Group 181"/>
          <p:cNvGrpSpPr>
            <a:grpSpLocks noChangeAspect="1"/>
          </p:cNvGrpSpPr>
          <p:nvPr/>
        </p:nvGrpSpPr>
        <p:grpSpPr>
          <a:xfrm>
            <a:off x="13782221" y="27477872"/>
            <a:ext cx="2668869" cy="3048492"/>
            <a:chOff x="33929756" y="7105608"/>
            <a:chExt cx="2925175" cy="3341256"/>
          </a:xfrm>
        </p:grpSpPr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76"/>
            <a:stretch>
              <a:fillRect/>
            </a:stretch>
          </p:blipFill>
          <p:spPr>
            <a:xfrm>
              <a:off x="33929756" y="7105608"/>
              <a:ext cx="2925175" cy="33412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/>
                <p:cNvSpPr txBox="1">
                  <a:spLocks noChangeAspect="1"/>
                </p:cNvSpPr>
                <p:nvPr/>
              </p:nvSpPr>
              <p:spPr>
                <a:xfrm>
                  <a:off x="35691779" y="9968563"/>
                  <a:ext cx="1163152" cy="343025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91779" y="9968563"/>
                  <a:ext cx="1163152" cy="343025"/>
                </a:xfrm>
                <a:prstGeom prst="rect">
                  <a:avLst/>
                </a:prstGeom>
                <a:blipFill>
                  <a:blip r:embed="rId78"/>
                  <a:stretch>
                    <a:fillRect l="-8621" r="-4598" b="-47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8" name="TextBox 187"/>
          <p:cNvSpPr txBox="1"/>
          <p:nvPr/>
        </p:nvSpPr>
        <p:spPr>
          <a:xfrm>
            <a:off x="16638833" y="28170507"/>
            <a:ext cx="3068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prstClr val="black"/>
                </a:solidFill>
              </a:rPr>
              <a:t>Residual spin-motional entanglement leads to shortening of the Bloch vector and is minimized at certain drive times for a given detuning</a:t>
            </a:r>
            <a:r>
              <a:rPr lang="en-US" sz="2200" dirty="0" smtClean="0">
                <a:solidFill>
                  <a:prstClr val="black"/>
                </a:solidFill>
                <a:sym typeface="Technic" panose="00000400000000000000" pitchFamily="2" charset="2"/>
              </a:rPr>
              <a:t>. </a:t>
            </a:r>
            <a:endParaRPr lang="en-US" sz="2200" dirty="0">
              <a:solidFill>
                <a:prstClr val="black"/>
              </a:solidFill>
              <a:sym typeface="Technic" panose="00000400000000000000" pitchFamily="2" charset="2"/>
            </a:endParaRPr>
          </a:p>
        </p:txBody>
      </p:sp>
      <p:pic>
        <p:nvPicPr>
          <p:cNvPr id="189" name="Picture 188"/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1833" y="29512629"/>
            <a:ext cx="1375326" cy="436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TextBox 22"/>
          <p:cNvSpPr txBox="1"/>
          <p:nvPr/>
        </p:nvSpPr>
        <p:spPr>
          <a:xfrm>
            <a:off x="38936859" y="29825751"/>
            <a:ext cx="5376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175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351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527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702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5878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70541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2298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9405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/>
              <a:t>Acknowledgements:</a:t>
            </a:r>
          </a:p>
        </p:txBody>
      </p:sp>
      <p:grpSp>
        <p:nvGrpSpPr>
          <p:cNvPr id="193" name="Group 192"/>
          <p:cNvGrpSpPr/>
          <p:nvPr/>
        </p:nvGrpSpPr>
        <p:grpSpPr>
          <a:xfrm>
            <a:off x="46276385" y="28938385"/>
            <a:ext cx="1966574" cy="1173545"/>
            <a:chOff x="37823482" y="28679901"/>
            <a:chExt cx="2928471" cy="1747554"/>
          </a:xfrm>
        </p:grpSpPr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23482" y="29118080"/>
              <a:ext cx="2838180" cy="1309375"/>
            </a:xfrm>
            <a:prstGeom prst="rect">
              <a:avLst/>
            </a:prstGeom>
          </p:spPr>
        </p:pic>
        <p:sp>
          <p:nvSpPr>
            <p:cNvPr id="196" name="TextBox 93"/>
            <p:cNvSpPr txBox="1"/>
            <p:nvPr/>
          </p:nvSpPr>
          <p:spPr>
            <a:xfrm>
              <a:off x="38763389" y="28679901"/>
              <a:ext cx="1988564" cy="746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11757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423514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135270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847027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558784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270541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1982298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3694054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 dirty="0">
                  <a:solidFill>
                    <a:srgbClr val="09428C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DARPA</a:t>
              </a:r>
            </a:p>
          </p:txBody>
        </p:sp>
      </p:grpSp>
      <p:sp>
        <p:nvSpPr>
          <p:cNvPr id="194" name="TextBox 1165"/>
          <p:cNvSpPr txBox="1"/>
          <p:nvPr/>
        </p:nvSpPr>
        <p:spPr>
          <a:xfrm>
            <a:off x="44938308" y="30095889"/>
            <a:ext cx="5056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175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351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527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702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5878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70541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2298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9405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National Research Council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2186" y="28019273"/>
            <a:ext cx="2109216" cy="212140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2455541" y="21939719"/>
            <a:ext cx="4620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M</a:t>
            </a:r>
            <a:r>
              <a:rPr lang="en-US" sz="2000" dirty="0" smtClean="0">
                <a:solidFill>
                  <a:prstClr val="black"/>
                </a:solidFill>
              </a:rPr>
              <a:t>inimum </a:t>
            </a:r>
            <a:r>
              <a:rPr lang="en-US" sz="2000" dirty="0">
                <a:solidFill>
                  <a:prstClr val="black"/>
                </a:solidFill>
              </a:rPr>
              <a:t>(green points) and maximum (black points) spin </a:t>
            </a:r>
            <a:r>
              <a:rPr lang="en-US" sz="2000" dirty="0" smtClean="0">
                <a:solidFill>
                  <a:prstClr val="black"/>
                </a:solidFill>
              </a:rPr>
              <a:t>variance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6178977" y="16268933"/>
            <a:ext cx="115947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 smtClean="0">
                <a:solidFill>
                  <a:prstClr val="black"/>
                </a:solidFill>
              </a:rPr>
              <a:t>Plot</a:t>
            </a:r>
            <a:r>
              <a:rPr lang="en-US" sz="2000" dirty="0" smtClean="0">
                <a:solidFill>
                  <a:prstClr val="black"/>
                </a:solidFill>
              </a:rPr>
              <a:t>: Contrast decay for N </a:t>
            </a:r>
            <a:r>
              <a:rPr lang="en-US" sz="2000" dirty="0">
                <a:solidFill>
                  <a:prstClr val="black"/>
                </a:solidFill>
              </a:rPr>
              <a:t>= 21, 58, and 144 ions </a:t>
            </a:r>
            <a:r>
              <a:rPr lang="en-US" sz="2000" dirty="0" smtClean="0">
                <a:solidFill>
                  <a:prstClr val="black"/>
                </a:solidFill>
              </a:rPr>
              <a:t>(black </a:t>
            </a:r>
            <a:r>
              <a:rPr lang="en-US" sz="2000" dirty="0">
                <a:solidFill>
                  <a:prstClr val="black"/>
                </a:solidFill>
              </a:rPr>
              <a:t>circles, red squares, and blue </a:t>
            </a:r>
            <a:r>
              <a:rPr lang="en-US" sz="2000" dirty="0" smtClean="0">
                <a:solidFill>
                  <a:prstClr val="black"/>
                </a:solidFill>
              </a:rPr>
              <a:t>diamonds). Black squares show contrast </a:t>
            </a:r>
            <a:r>
              <a:rPr lang="en-US" sz="2000" dirty="0">
                <a:solidFill>
                  <a:prstClr val="black"/>
                </a:solidFill>
              </a:rPr>
              <a:t>decay from decoherence due to spontaneous emission </a:t>
            </a:r>
            <a:r>
              <a:rPr lang="en-US" sz="2000" dirty="0" smtClean="0">
                <a:solidFill>
                  <a:prstClr val="black"/>
                </a:solidFill>
              </a:rPr>
              <a:t>in </a:t>
            </a:r>
            <a:r>
              <a:rPr lang="en-US" sz="2000" dirty="0">
                <a:solidFill>
                  <a:prstClr val="black"/>
                </a:solidFill>
              </a:rPr>
              <a:t>the absence of spin-spin </a:t>
            </a:r>
            <a:r>
              <a:rPr lang="en-US" sz="2000" dirty="0" smtClean="0">
                <a:solidFill>
                  <a:prstClr val="black"/>
                </a:solidFill>
              </a:rPr>
              <a:t>coupling.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000645" y="5632457"/>
            <a:ext cx="92411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Overlap</a:t>
            </a:r>
            <a:r>
              <a:rPr lang="en-US" sz="2800" dirty="0" smtClean="0"/>
              <a:t> with initial state as a function of rotation angle yields </a:t>
            </a:r>
            <a:r>
              <a:rPr lang="en-US" sz="2800" b="1" dirty="0" smtClean="0"/>
              <a:t>fidelity oscillations </a:t>
            </a:r>
            <a:r>
              <a:rPr lang="en-US" sz="2800" dirty="0" smtClean="0"/>
              <a:t>and thus multiple quantum </a:t>
            </a:r>
            <a:r>
              <a:rPr lang="en-US" sz="2800" b="1" dirty="0" smtClean="0"/>
              <a:t>coherences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0694636" y="15666438"/>
                <a:ext cx="77703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Measurement </a:t>
                </a:r>
                <a:r>
                  <a:rPr lang="en-US" sz="2800" dirty="0"/>
                  <a:t>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 smtClean="0"/>
                  <a:t> as a function of rotation angle serves as a </a:t>
                </a:r>
                <a:r>
                  <a:rPr lang="en-US" sz="2800" b="1" dirty="0" smtClean="0"/>
                  <a:t>benchmark </a:t>
                </a:r>
                <a:r>
                  <a:rPr lang="en-US" sz="2800" dirty="0" smtClean="0"/>
                  <a:t>of quantum simulator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4636" y="15666438"/>
                <a:ext cx="7770360" cy="954107"/>
              </a:xfrm>
              <a:prstGeom prst="rect">
                <a:avLst/>
              </a:prstGeom>
              <a:blipFill>
                <a:blip r:embed="rId82"/>
                <a:stretch>
                  <a:fillRect l="-1020" t="-6410" r="-2041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6130640" y="11392483"/>
            <a:ext cx="19307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Coherent Ising interactions give rise to </a:t>
            </a:r>
            <a:r>
              <a:rPr lang="en-US" sz="2000" dirty="0" smtClean="0">
                <a:solidFill>
                  <a:prstClr val="black"/>
                </a:solidFill>
              </a:rPr>
              <a:t>(over) squeezed </a:t>
            </a:r>
            <a:r>
              <a:rPr lang="en-US" sz="2000" dirty="0">
                <a:solidFill>
                  <a:prstClr val="black"/>
                </a:solidFill>
              </a:rPr>
              <a:t>state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128111" y="14400713"/>
            <a:ext cx="18331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Decoherence </a:t>
            </a:r>
            <a:r>
              <a:rPr lang="en-US" sz="2000" dirty="0">
                <a:solidFill>
                  <a:prstClr val="black"/>
                </a:solidFill>
              </a:rPr>
              <a:t>leads to shortening of Bloch vector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7248224" y="9827455"/>
            <a:ext cx="10294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Depolarization of the collective spin from spin-spin interactions and decoherence</a:t>
            </a:r>
            <a:endParaRPr lang="en-US" sz="2400" dirty="0"/>
          </a:p>
        </p:txBody>
      </p:sp>
      <p:sp>
        <p:nvSpPr>
          <p:cNvPr id="39" name="Right Arrow 38"/>
          <p:cNvSpPr/>
          <p:nvPr/>
        </p:nvSpPr>
        <p:spPr>
          <a:xfrm>
            <a:off x="8906694" y="11138750"/>
            <a:ext cx="575749" cy="53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412186" y="7799020"/>
            <a:ext cx="20301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Experimental </a:t>
            </a:r>
            <a:r>
              <a:rPr lang="en-US" sz="2000" dirty="0" smtClean="0">
                <a:solidFill>
                  <a:prstClr val="black"/>
                </a:solidFill>
              </a:rPr>
              <a:t>sequence. </a:t>
            </a:r>
            <a:r>
              <a:rPr lang="en-US" sz="2000" dirty="0">
                <a:solidFill>
                  <a:prstClr val="black"/>
                </a:solidFill>
              </a:rPr>
              <a:t>Bloch spheres show evolution of state. 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3847964" y="14211364"/>
            <a:ext cx="52169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Fourier transforms of the fidelity signals of (b). The Fourier amplitudes are identical with the multiple quantum </a:t>
            </a:r>
            <a:r>
              <a:rPr lang="en-US" sz="2000" dirty="0" smtClean="0">
                <a:solidFill>
                  <a:prstClr val="black"/>
                </a:solidFill>
              </a:rPr>
              <a:t>coherences.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6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11930</TotalTime>
  <Words>1007</Words>
  <Application>Microsoft Office PowerPoint</Application>
  <PresentationFormat>Custom</PresentationFormat>
  <Paragraphs>98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Aharoni</vt:lpstr>
      <vt:lpstr>Arial</vt:lpstr>
      <vt:lpstr>Calibri</vt:lpstr>
      <vt:lpstr>Calibri Light</vt:lpstr>
      <vt:lpstr>Cambria Math</vt:lpstr>
      <vt:lpstr>Helvetica</vt:lpstr>
      <vt:lpstr>Swis721 LtEx BT</vt:lpstr>
      <vt:lpstr>Technic</vt:lpstr>
      <vt:lpstr>Times New Roman</vt:lpstr>
      <vt:lpstr>Office Theme</vt:lpstr>
      <vt:lpstr>Equation</vt:lpstr>
      <vt:lpstr>PowerPoint Presentation</vt:lpstr>
    </vt:vector>
  </TitlesOfParts>
  <Company>NIST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Bohnet</dc:creator>
  <cp:lastModifiedBy>Gilmore, Kevin A. (Assoc)</cp:lastModifiedBy>
  <cp:revision>456</cp:revision>
  <cp:lastPrinted>2015-06-03T23:31:11Z</cp:lastPrinted>
  <dcterms:created xsi:type="dcterms:W3CDTF">2014-07-28T19:56:30Z</dcterms:created>
  <dcterms:modified xsi:type="dcterms:W3CDTF">2016-05-17T15:29:53Z</dcterms:modified>
</cp:coreProperties>
</file>